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99" r:id="rId2"/>
    <p:sldId id="380" r:id="rId3"/>
    <p:sldId id="496" r:id="rId4"/>
    <p:sldId id="468" r:id="rId5"/>
    <p:sldId id="469" r:id="rId6"/>
    <p:sldId id="470"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483" r:id="rId20"/>
    <p:sldId id="484" r:id="rId21"/>
    <p:sldId id="485" r:id="rId22"/>
    <p:sldId id="486" r:id="rId23"/>
    <p:sldId id="487" r:id="rId24"/>
    <p:sldId id="488" r:id="rId25"/>
    <p:sldId id="498" r:id="rId26"/>
    <p:sldId id="489" r:id="rId27"/>
    <p:sldId id="490" r:id="rId28"/>
    <p:sldId id="491" r:id="rId29"/>
    <p:sldId id="492" r:id="rId30"/>
    <p:sldId id="493" r:id="rId31"/>
    <p:sldId id="501" r:id="rId32"/>
    <p:sldId id="502" r:id="rId33"/>
    <p:sldId id="503"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bashian" initials="v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89257" autoAdjust="0"/>
  </p:normalViewPr>
  <p:slideViewPr>
    <p:cSldViewPr>
      <p:cViewPr varScale="1">
        <p:scale>
          <a:sx n="110" d="100"/>
          <a:sy n="110" d="100"/>
        </p:scale>
        <p:origin x="1216"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2" d="100"/>
          <a:sy n="62" d="100"/>
        </p:scale>
        <p:origin x="535" y="-6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2/22/21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2/22/21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Welcome to this Organizational Behavior course that uses the 18</a:t>
            </a:r>
            <a:r>
              <a:rPr lang="en-US" baseline="30000" dirty="0">
                <a:ea typeface="ＭＳ Ｐゴシック" pitchFamily="34" charset="-128"/>
              </a:rPr>
              <a:t>th</a:t>
            </a:r>
            <a:r>
              <a:rPr lang="en-US" dirty="0">
                <a:ea typeface="ＭＳ Ｐゴシック" pitchFamily="34" charset="-128"/>
              </a:rPr>
              <a:t> edition of the textbook, </a:t>
            </a:r>
            <a:r>
              <a:rPr lang="en-US" i="1" dirty="0">
                <a:ea typeface="ＭＳ Ｐゴシック" pitchFamily="34" charset="-128"/>
              </a:rPr>
              <a:t>Organizational Behavior</a:t>
            </a:r>
            <a:r>
              <a:rPr lang="en-US" dirty="0">
                <a:ea typeface="ＭＳ Ｐゴシック" pitchFamily="34" charset="-128"/>
              </a:rPr>
              <a:t> by Robbins and Judge. This is considered among the most widely used OB textbooks in the world. Robbins and Judge are recognized as definitive aggregators of OB concepts, applications, and practices. The course and this book will provide you with a resource that will benefit you throughout your degree program and your professional life.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Chapter 13: Power and Politics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990008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tool to assess the exchange of resources and dependencies within an organization is </a:t>
            </a:r>
            <a:r>
              <a:rPr lang="en-US" i="1" dirty="0"/>
              <a:t>social network analysis</a:t>
            </a:r>
            <a:r>
              <a:rPr lang="en-US" dirty="0"/>
              <a:t>. This method examines patterns of communication among organizational members to identify how information flows between them. </a:t>
            </a:r>
          </a:p>
          <a:p>
            <a:r>
              <a:rPr lang="en-US" dirty="0"/>
              <a:t>Within a social network, or connections between people who share professional interests, each individual or group is called a node, and the links between nodes are called ties. When nodes communicate or exchange resources frequently, they are said to have very strong ties. </a:t>
            </a:r>
          </a:p>
          <a:p>
            <a:r>
              <a:rPr lang="en-US" dirty="0"/>
              <a:t>Exhibit 13-1 shows a graphical illustration of the associations among individuals in a social network, called a </a:t>
            </a:r>
            <a:r>
              <a:rPr lang="en-US" i="1" dirty="0" err="1"/>
              <a:t>sociogram</a:t>
            </a:r>
            <a:r>
              <a:rPr lang="en-US" i="1" dirty="0"/>
              <a:t>. </a:t>
            </a:r>
            <a:r>
              <a:rPr lang="en-US" dirty="0"/>
              <a:t>It functions like an informal version of an organization chart. The difference is that a formal organization chart shows how authority is supposed to flow, whereas a sociogram shows how resources </a:t>
            </a:r>
            <a:r>
              <a:rPr lang="en-US" i="1" dirty="0"/>
              <a:t>really </a:t>
            </a:r>
            <a:r>
              <a:rPr lang="en-US" dirty="0"/>
              <a:t>flow in an organization. </a:t>
            </a:r>
          </a:p>
          <a:p>
            <a:r>
              <a:rPr lang="en-US" dirty="0"/>
              <a:t>Networks can create substantial power dynamics such as enforcing norms or creating change within an organization. So, employees who have many connections to an organizational social network are less likely to engage in corruption. Those in the position of brokers tend to have more power because they can leverage the unique resources they can acquire from different groups. In other words, many people are dependent upon brokers, which gives the brokers more power.</a:t>
            </a:r>
          </a:p>
          <a:p>
            <a:r>
              <a:rPr lang="en-US" dirty="0"/>
              <a:t>There are many ways to implement a social network analysis in an organization. Some organizations keep track of the flow of e-mail communications or document sharing across departments. Other organizations look at data from human resources information systems, analyzing how supervisors and subordinates interact with one another.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1992394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Research has identified nine distinct influence or </a:t>
            </a:r>
            <a:r>
              <a:rPr lang="en-US" i="1" dirty="0"/>
              <a:t>power tactics</a:t>
            </a:r>
            <a:r>
              <a:rPr lang="en-US" dirty="0"/>
              <a:t>.</a:t>
            </a:r>
          </a:p>
          <a:p>
            <a:pPr marL="228600" indent="-228600">
              <a:spcBef>
                <a:spcPct val="0"/>
              </a:spcBef>
              <a:buFont typeface="Arial"/>
              <a:buChar char="•"/>
            </a:pPr>
            <a:r>
              <a:rPr lang="en-US" dirty="0"/>
              <a:t>First is legitimacy: relying on your authority position or saying a request accords with organizational policies or rules. </a:t>
            </a:r>
          </a:p>
          <a:p>
            <a:pPr marL="228600" indent="-228600">
              <a:spcBef>
                <a:spcPct val="0"/>
              </a:spcBef>
              <a:buFont typeface="Arial"/>
              <a:buChar char="•"/>
            </a:pPr>
            <a:r>
              <a:rPr lang="en-US" dirty="0"/>
              <a:t>Second is rational persuasion:</a:t>
            </a:r>
            <a:r>
              <a:rPr lang="en-US" baseline="0" dirty="0"/>
              <a:t> p</a:t>
            </a:r>
            <a:r>
              <a:rPr lang="en-US" dirty="0"/>
              <a:t>resenting logical arguments and factual evidence to demonstrate a request is reasonable. </a:t>
            </a:r>
          </a:p>
          <a:p>
            <a:pPr marL="228600" indent="-228600">
              <a:spcBef>
                <a:spcPct val="0"/>
              </a:spcBef>
              <a:buFont typeface="Arial"/>
              <a:buChar char="•"/>
            </a:pPr>
            <a:r>
              <a:rPr lang="en-US" dirty="0"/>
              <a:t>Third is inspirational appeals:</a:t>
            </a:r>
            <a:r>
              <a:rPr lang="en-US" baseline="0" dirty="0"/>
              <a:t> d</a:t>
            </a:r>
            <a:r>
              <a:rPr lang="en-US" dirty="0"/>
              <a:t>eveloping emotional commitment by appealing to a target’s values, needs, hopes, and aspirations.</a:t>
            </a:r>
          </a:p>
          <a:p>
            <a:pPr marL="228600" indent="-228600">
              <a:spcBef>
                <a:spcPct val="0"/>
              </a:spcBef>
              <a:buFont typeface="Arial"/>
              <a:buChar char="•"/>
            </a:pPr>
            <a:r>
              <a:rPr lang="en-US" dirty="0"/>
              <a:t>Fourth is consultation:</a:t>
            </a:r>
            <a:r>
              <a:rPr lang="en-US" baseline="0" dirty="0"/>
              <a:t> i</a:t>
            </a:r>
            <a:r>
              <a:rPr lang="en-US" dirty="0"/>
              <a:t>ncreasing the target’s support by involving him or her in deciding how you will accomplish your plan. </a:t>
            </a:r>
          </a:p>
          <a:p>
            <a:pPr marL="228600" indent="-228600">
              <a:spcBef>
                <a:spcPct val="0"/>
              </a:spcBef>
              <a:buFont typeface="Arial"/>
              <a:buChar char="•"/>
            </a:pPr>
            <a:r>
              <a:rPr lang="en-US" dirty="0"/>
              <a:t>Fifth is exchange:</a:t>
            </a:r>
            <a:r>
              <a:rPr lang="en-US" baseline="0" dirty="0"/>
              <a:t> r</a:t>
            </a:r>
            <a:r>
              <a:rPr lang="en-US" dirty="0"/>
              <a:t>ewarding the target with benefits or favors in exchange for following a request.</a:t>
            </a:r>
          </a:p>
          <a:p>
            <a:pPr marL="228600" indent="-228600">
              <a:spcBef>
                <a:spcPct val="0"/>
              </a:spcBef>
              <a:buFont typeface="Arial"/>
              <a:buChar char="•"/>
            </a:pPr>
            <a:r>
              <a:rPr lang="en-US" dirty="0"/>
              <a:t>Sixth is personal appeals:</a:t>
            </a:r>
            <a:r>
              <a:rPr lang="en-US" baseline="0" dirty="0"/>
              <a:t> a</a:t>
            </a:r>
            <a:r>
              <a:rPr lang="en-US" dirty="0"/>
              <a:t>sking for compliance based on friendship or loyalty. </a:t>
            </a:r>
          </a:p>
          <a:p>
            <a:pPr marL="228600" indent="-228600">
              <a:spcBef>
                <a:spcPct val="0"/>
              </a:spcBef>
              <a:buFont typeface="Arial"/>
              <a:buChar char="•"/>
            </a:pPr>
            <a:r>
              <a:rPr lang="en-US" dirty="0"/>
              <a:t>Seventh is ingratiation:</a:t>
            </a:r>
            <a:r>
              <a:rPr lang="en-US" baseline="0" dirty="0"/>
              <a:t> u</a:t>
            </a:r>
            <a:r>
              <a:rPr lang="en-US" dirty="0"/>
              <a:t>sing flattery, praise, or friendly behavior prior to making a request. </a:t>
            </a:r>
          </a:p>
          <a:p>
            <a:pPr marL="228600" indent="-228600">
              <a:spcBef>
                <a:spcPct val="0"/>
              </a:spcBef>
              <a:buFont typeface="Arial"/>
              <a:buChar char="•"/>
            </a:pPr>
            <a:r>
              <a:rPr lang="en-US" dirty="0"/>
              <a:t>Eighth is pressure:</a:t>
            </a:r>
            <a:r>
              <a:rPr lang="en-US" baseline="0" dirty="0"/>
              <a:t> u</a:t>
            </a:r>
            <a:r>
              <a:rPr lang="en-US" dirty="0"/>
              <a:t>sing warnings, repeated demands, and threats. </a:t>
            </a:r>
          </a:p>
          <a:p>
            <a:pPr marL="228600" indent="-228600">
              <a:spcBef>
                <a:spcPct val="0"/>
              </a:spcBef>
              <a:buFont typeface="Arial"/>
              <a:buChar char="•"/>
            </a:pPr>
            <a:r>
              <a:rPr lang="en-US" dirty="0"/>
              <a:t>Nine is coalitions:</a:t>
            </a:r>
            <a:r>
              <a:rPr lang="en-US" baseline="0" dirty="0"/>
              <a:t> e</a:t>
            </a:r>
            <a:r>
              <a:rPr lang="en-US" dirty="0"/>
              <a:t>nlisting the aid or support of others to persuade the target to agree.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242801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Some tactics are more effective than others. Rational persuasion, inspirational appeals, and consultation tend to be the most effective, especially when the audience is highly interested in the outcomes of a decision process. Pressure tends to backfire and is typically the least effective of the nine tactics. </a:t>
            </a:r>
          </a:p>
          <a:p>
            <a:pPr>
              <a:spcBef>
                <a:spcPct val="0"/>
              </a:spcBef>
            </a:pPr>
            <a:endParaRPr lang="en-US" dirty="0"/>
          </a:p>
          <a:p>
            <a:pPr>
              <a:spcBef>
                <a:spcPct val="0"/>
              </a:spcBef>
            </a:pPr>
            <a:r>
              <a:rPr lang="en-US" dirty="0"/>
              <a:t>You can also increase your chance of success by using more than one type of tactic at the same time or sequentially, as long as your choices are compatible. Using both ingratiation and legitimacy can lessen the negative reactions from appearing to “dictate” outcomes, but only when the audience does not really care about the outcomes of a decision process or the policy is routine.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239887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As Exhibit 13-2 shows, rational persuasion is the only tactic effective across organizational levels. Inspirational appeals work best as a downward influencing tactic with subordinates. When pressure works, it’s generally downward only. Personal appeals and coalitions are most effective as lateral influence. Other factors that affect the effectiveness of influence include the sequencing of tactics, a person’s skill in using the tactic, and the organizational culture. </a:t>
            </a:r>
          </a:p>
          <a:p>
            <a:pPr>
              <a:spcBef>
                <a:spcPct val="0"/>
              </a:spcBef>
            </a:pPr>
            <a:endParaRPr lang="en-US" dirty="0"/>
          </a:p>
          <a:p>
            <a:pPr>
              <a:spcBef>
                <a:spcPct val="0"/>
              </a:spcBef>
            </a:pPr>
            <a:r>
              <a:rPr lang="en-US" dirty="0"/>
              <a:t>You’re more likely to be effective if you begin with “softer” tactics that rely on personal power, such as personal and inspirational appeals, rational persuasion, and consultation. If these fail, you can move to “harder” tactics, such as exchange, coalitions, and pressure, which emphasize formal power and incur greater costs and risks. Interestingly, a single soft tactic is more effective than a single hard tactic, and combining two soft tactics or a soft tactic and rational persuasion is more effective than any single tactic or combination of hard tactics. </a:t>
            </a:r>
          </a:p>
          <a:p>
            <a:pPr>
              <a:spcBef>
                <a:spcPct val="0"/>
              </a:spcBef>
            </a:pPr>
            <a:endParaRPr lang="en-US" dirty="0"/>
          </a:p>
          <a:p>
            <a:pPr>
              <a:spcBef>
                <a:spcPct val="0"/>
              </a:spcBef>
            </a:pPr>
            <a:r>
              <a:rPr lang="en-US" dirty="0"/>
              <a:t>The effectiveness of tactics depends on the audience. People especially likely to comply with soft power tactics tend to be more reflective, are intrinsically motivated, have high self-esteem, and have greater desire for control. In contrast, people especially likely to comply with hard power tactics are more action-oriented and extrinsically motivated, and are more focused on getting along with others than with getting their own way.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86292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People in different countries prefer different power tactics. Those from individualistic countries tend to see power in personalized terms and as a legitimate means of advancing their personal ends, whereas those in collectivistic countries see power in social terms and as a legitimate means of helping others. </a:t>
            </a:r>
          </a:p>
          <a:p>
            <a:pPr>
              <a:spcBef>
                <a:spcPct val="0"/>
              </a:spcBef>
            </a:pPr>
            <a:endParaRPr lang="en-US" dirty="0"/>
          </a:p>
          <a:p>
            <a:pPr>
              <a:spcBef>
                <a:spcPct val="0"/>
              </a:spcBef>
            </a:pPr>
            <a:r>
              <a:rPr lang="en-US" dirty="0"/>
              <a:t>A study comparing managers in the United States and China found that U.S. managers prefer rational appeal, whereas Chinese managers prefer coalition tactics. These differences tend to be consistent with the values in these two countries. The reason is consistent with the U.S. preference for direct confrontation and rational persuasion to influence others and resolve differences, while coalition tactics align with the Chinese preference for meeting difficult or controversial requests with indirect approaches.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24555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charset="0"/>
              </a:rPr>
              <a:t>People differ in terms of their </a:t>
            </a:r>
            <a:r>
              <a:rPr lang="en-US" b="0" dirty="0">
                <a:cs typeface="Arial" charset="0"/>
              </a:rPr>
              <a:t>political skill </a:t>
            </a:r>
            <a:r>
              <a:rPr lang="en-US" dirty="0">
                <a:cs typeface="Arial" charset="0"/>
              </a:rPr>
              <a:t>– their ability to influence others to enhance their own objectives. The politically skilled are more effective users of all influence tactics</a:t>
            </a:r>
            <a:r>
              <a:rPr lang="en-US" sz="1200" kern="1200" dirty="0">
                <a:solidFill>
                  <a:schemeClr val="tx1"/>
                </a:solidFill>
                <a:effectLst/>
                <a:latin typeface="+mn-lt"/>
                <a:ea typeface="+mn-ea"/>
                <a:cs typeface="+mn-cs"/>
              </a:rPr>
              <a:t>, leading to many positive outcomes in the workplace. People who are politically skilled have higher self-efficacy, job satisfaction, work productivity, and career success. They are less likely to be victims of workplace aggression</a:t>
            </a:r>
            <a:r>
              <a:rPr lang="en-US" dirty="0">
                <a:cs typeface="Arial" charset="0"/>
              </a:rPr>
              <a:t>. Political skill also appears more effective when the stakes are high. </a:t>
            </a:r>
            <a:endParaRPr lang="en-US" dirty="0"/>
          </a:p>
          <a:p>
            <a:pPr>
              <a:spcBef>
                <a:spcPct val="0"/>
              </a:spcBef>
            </a:pPr>
            <a:r>
              <a:rPr lang="en-US" sz="1200" kern="1200" dirty="0">
                <a:solidFill>
                  <a:schemeClr val="tx1"/>
                </a:solidFill>
                <a:effectLst/>
                <a:latin typeface="+mn-lt"/>
                <a:ea typeface="+mn-ea"/>
                <a:cs typeface="+mn-cs"/>
              </a:rPr>
              <a:t>Finally, the politically skilled are able to exert their influence without others detecting it, a key element in effectiveness.</a:t>
            </a:r>
            <a:endParaRPr lang="en-US" dirty="0"/>
          </a:p>
          <a:p>
            <a:pPr>
              <a:spcBef>
                <a:spcPct val="0"/>
              </a:spcBef>
            </a:pPr>
            <a:r>
              <a:rPr lang="en-US" dirty="0"/>
              <a:t>Also, we know that</a:t>
            </a:r>
            <a:r>
              <a:rPr lang="en-US" baseline="0" dirty="0"/>
              <a:t> </a:t>
            </a:r>
            <a:r>
              <a:rPr lang="en-US" dirty="0"/>
              <a:t>cultures within organizations differ markedly:</a:t>
            </a:r>
            <a:r>
              <a:rPr lang="en-US" baseline="0" dirty="0"/>
              <a:t> </a:t>
            </a:r>
            <a:r>
              <a:rPr lang="en-US" dirty="0"/>
              <a:t>some are warm, relaxed, and supportive; others are formal and conservative. Some cultures encourage participation and consultation, some encourage reason, and still others rely on pressure. People who fit the culture of the organization tend to obtain more influence. Specifically, extraverts tend to be more influential in team-oriented organizations, and highly conscientious people are more influential in organizations that value working alone on technical tasks. Part of the reason people who fit the culture are influential is that they are able to perform especially well in the domains deemed most important for success. In other words, they are influential because they are competent. So the organization itself will influence which subset of power tactics is viewed as acceptable for use.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1213342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Does power corrupt? Evidence suggests that power leads people to place their own interests ahead of others. Powerful people react—especially negatively—to any threats to their competence. Power also leads to overconfident decision making.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Power doesn’t affect everyone in the same way, and there are even positive effects of power. Let’s consider each of these in turn.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the toxic effects of power depend on one’s personality. Research suggests that if we have an anxious personality, power does not corrupt us because we are less likely to think that using power benefits us. Second, the corrosive effect of power can be contained by organizational systems. One study found, for example, that while power made people behave in a self-serving manner, when accountability of this behavior was initiated, the self-serving behavior stopped. </a:t>
            </a:r>
            <a:r>
              <a:rPr lang="en-US" dirty="0"/>
              <a:t>Third, we have the means to blunt the negative effects of power. One study showed that simply expressing gratitude toward powerful others makes them less likely to act aggressively against us.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Finally, remember the aphorism that those with little power grab and abuse what little they have? There appears to be some truth to this in that the people most likely to abuse power are those who are low in status and gain power. Why is this the case? It appears that having low status is threatening, and this fear is used in negative ways if power is given.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you can see, there are factors that can ameliorate the negative effects of power. But there also appear to be generally positive effects. Power can energize</a:t>
            </a:r>
            <a:r>
              <a:rPr lang="en-US" sz="1200" kern="1200" baseline="0" dirty="0">
                <a:solidFill>
                  <a:schemeClr val="tx1"/>
                </a:solidFill>
                <a:effectLst/>
                <a:latin typeface="+mn-lt"/>
                <a:ea typeface="+mn-ea"/>
                <a:cs typeface="+mn-cs"/>
              </a:rPr>
              <a:t> people</a:t>
            </a:r>
            <a:r>
              <a:rPr lang="en-US" sz="1200" kern="1200" dirty="0">
                <a:solidFill>
                  <a:schemeClr val="tx1"/>
                </a:solidFill>
                <a:effectLst/>
                <a:latin typeface="+mn-lt"/>
                <a:ea typeface="+mn-ea"/>
                <a:cs typeface="+mn-cs"/>
              </a:rPr>
              <a:t> and motivate them to achieve goals (i.e.,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approach motivation). It also can enhance people’s motivation to help others, at least for certain people. It is not so much that power corrupts as it reveals. For those with strong moral identities, power actually enhanced their moral awareness. And willingness to act.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139198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Sexual harassment </a:t>
            </a:r>
            <a:r>
              <a:rPr lang="en-US" dirty="0"/>
              <a:t>is defined as any unwanted activity of a sexual nature that affects an individual’s employment and creates a hostile work environment. </a:t>
            </a:r>
          </a:p>
          <a:p>
            <a:r>
              <a:rPr lang="en-US" dirty="0"/>
              <a:t>Organizations have generally made progress in the past decade toward limiting overt forms of sexual harassment. Generally, sexual harassment is more prevalent in male-dominated societies. Most studies confirm that the concept of power is central to understanding sexual harassment.</a:t>
            </a:r>
          </a:p>
          <a:p>
            <a:r>
              <a:rPr lang="en-US" dirty="0"/>
              <a:t>The bottom line is that managers have a responsibility to protect their employees from a hostile work environment, but they also need to protect themselves.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170160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some ways managers can protect themselves and their employees from sexual harassment:</a:t>
            </a:r>
          </a:p>
          <a:p>
            <a:pPr marL="171450" indent="-171450">
              <a:buFont typeface="Arial" panose="020B0604020202020204" pitchFamily="34" charset="0"/>
              <a:buChar char="•"/>
            </a:pPr>
            <a:r>
              <a:rPr lang="en-US" dirty="0"/>
              <a:t>Make sure an active policy defines what constitutes sexual harassment, informs employees they can be fired for sexually harassing another employee, and establishes procedures for how complaints can be made.</a:t>
            </a:r>
          </a:p>
          <a:p>
            <a:pPr marL="171450" indent="-171450">
              <a:buFont typeface="Arial" panose="020B0604020202020204" pitchFamily="34" charset="0"/>
              <a:buChar char="•"/>
            </a:pPr>
            <a:r>
              <a:rPr lang="en-US" dirty="0"/>
              <a:t>Reassure employees that they will not encounter retaliation if they issue a complaint.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1639094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also need to: </a:t>
            </a:r>
          </a:p>
          <a:p>
            <a:pPr marL="171450" indent="-171450">
              <a:buFont typeface="Arial" panose="020B0604020202020204" pitchFamily="34" charset="0"/>
              <a:buChar char="•"/>
            </a:pPr>
            <a:r>
              <a:rPr lang="en-US" dirty="0"/>
              <a:t>Investigate every complaint and include the legal and human resource departments.</a:t>
            </a:r>
          </a:p>
          <a:p>
            <a:pPr marL="171450" indent="-171450">
              <a:buFont typeface="Arial" panose="020B0604020202020204" pitchFamily="34" charset="0"/>
              <a:buChar char="•"/>
            </a:pPr>
            <a:r>
              <a:rPr lang="en-US" dirty="0"/>
              <a:t>Make sure offenders are disciplined or terminated.</a:t>
            </a:r>
          </a:p>
          <a:p>
            <a:pPr marL="171450" indent="-171450">
              <a:buFont typeface="Arial" panose="020B0604020202020204" pitchFamily="34" charset="0"/>
              <a:buChar char="•"/>
            </a:pPr>
            <a:r>
              <a:rPr lang="en-US" dirty="0"/>
              <a:t>Set up in-house seminars to raise employee awareness of the issues surrounding sexual harassment.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41927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After studying this chapter, you should be able to: </a:t>
            </a:r>
          </a:p>
          <a:p>
            <a:pPr marL="171450" lvl="0" indent="-171450" hangingPunct="0">
              <a:buFont typeface="Arial" panose="020B0604020202020204" pitchFamily="34" charset="0"/>
              <a:buChar char="•"/>
            </a:pPr>
            <a:r>
              <a:rPr lang="en-US" dirty="0"/>
              <a:t>Contrast leadership and power.</a:t>
            </a:r>
          </a:p>
          <a:p>
            <a:pPr marL="171450" lvl="0" indent="-171450" hangingPunct="0">
              <a:buFont typeface="Arial" panose="020B0604020202020204" pitchFamily="34" charset="0"/>
              <a:buChar char="•"/>
            </a:pPr>
            <a:r>
              <a:rPr lang="en-US" dirty="0"/>
              <a:t>Explain the three bases of formal power and the two bases of personal power.</a:t>
            </a:r>
          </a:p>
          <a:p>
            <a:pPr marL="171450" lvl="0" indent="-171450" hangingPunct="0">
              <a:buFont typeface="Arial" panose="020B0604020202020204" pitchFamily="34" charset="0"/>
              <a:buChar char="•"/>
            </a:pPr>
            <a:r>
              <a:rPr lang="en-US" dirty="0"/>
              <a:t>Explain the role of dependence in power relationships.</a:t>
            </a:r>
          </a:p>
          <a:p>
            <a:pPr marL="171450" lvl="0" indent="-171450" hangingPunct="0">
              <a:buFont typeface="Arial" panose="020B0604020202020204" pitchFamily="34" charset="0"/>
              <a:buChar char="•"/>
            </a:pPr>
            <a:r>
              <a:rPr lang="en-US" dirty="0"/>
              <a:t>Identify power or influence tactics and their contingencies.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Political behavior is defined as those activities that are not required as part of one’s formal role in the organization, but that influence, or attempt to influence, the distribution of advantages and disadvantages within the organization. This definition encompasses key elements. Political behavior is outside one’s specified job requirements. It encompasses efforts to influence the goals, criteria, or processes used for decisio</a:t>
            </a:r>
            <a:r>
              <a:rPr lang="en-US" baseline="0" dirty="0"/>
              <a:t>n </a:t>
            </a:r>
            <a:r>
              <a:rPr lang="en-US" dirty="0"/>
              <a:t>making. It includes such varied political behaviors as withholding key information from decision makers, whistle-blowing, spreading rumors, and leaking confidential information.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590242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the OB Poll shows, politics are not only inevitable, they might be essential too. People want to carve out a niche to exert influence, earn rewards, and advance their </a:t>
            </a:r>
            <a:r>
              <a:rPr lang="en-US"/>
              <a:t>careers.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2299659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Factors contributing to political behavior, as shown here in Exhibit 13-3, include individual factors. Researchers have identified certain personality traits, needs, and other factors that are likely to be related to political behavior. Employees who are high self-monitors, possess an internal locus of control, and have a high need for power are more likely to engage in political behavior. The high self-monitor is more sensitive to social cues and is more likely to be skilled in political behavior than the low self-monitor. Individuals with an internal locus of control are more prone to take a proactive stance and attempt to manipulate situations in their favor. The Machiavellian personality is comfortable using politics as a means to further his/her self-interest. An individual’s investment in the organization, perceived alternatives, and expectations of success will also influence the tendency to pursue illegitimate means of political action. </a:t>
            </a:r>
          </a:p>
          <a:p>
            <a:pPr>
              <a:spcBef>
                <a:spcPct val="0"/>
              </a:spcBef>
            </a:pPr>
            <a:endParaRPr lang="en-US" dirty="0"/>
          </a:p>
          <a:p>
            <a:pPr>
              <a:spcBef>
                <a:spcPct val="0"/>
              </a:spcBef>
            </a:pPr>
            <a:r>
              <a:rPr lang="en-US" dirty="0"/>
              <a:t>The organizational factors that influence politics are many. Political activity is probably more a function of the organization’s characteristics than of individual difference variables. When an organization’s resources are declining, when the existing pattern of resources is changing, and when there is opportunity for promotions, politics is more likely to surface. Cultures characterized by low trust, role ambiguity, unclear performance evaluation systems, </a:t>
            </a:r>
            <a:r>
              <a:rPr lang="en-US" i="1" dirty="0"/>
              <a:t>zero-sum</a:t>
            </a:r>
            <a:r>
              <a:rPr lang="en-US" dirty="0"/>
              <a:t> reward allocation practices, democratic decision</a:t>
            </a:r>
            <a:r>
              <a:rPr lang="en-US" baseline="0" dirty="0"/>
              <a:t> </a:t>
            </a:r>
            <a:r>
              <a:rPr lang="en-US" dirty="0"/>
              <a:t>making, high pressures for performance, and self-serving senior managers will create breeding grounds for politicking. When organizations downsize to improve efficiency, people may engage in political actions to safeguard what they have. Promotion decisions have consistently been found to be one of the most political in organizations.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522064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For most people, those</a:t>
            </a:r>
            <a:r>
              <a:rPr lang="en-US" baseline="0" dirty="0"/>
              <a:t> </a:t>
            </a:r>
            <a:r>
              <a:rPr lang="en-US" dirty="0"/>
              <a:t>who have modest political skills or are unwilling to play the politics game, outcomes tend to be predominantly negative. Exhibit 13-4 summarizes the extensive research on the relationship between organizational politics and individual outcomes. There is very strong evidence indicating that perceptions of organizational politics are negatively related to job satisfaction. The perception of politics leads to anxiety or stress. When it gets to be too much to handle, employees quit.</a:t>
            </a:r>
          </a:p>
          <a:p>
            <a:pPr>
              <a:spcBef>
                <a:spcPct val="0"/>
              </a:spcBef>
            </a:pPr>
            <a:endParaRPr lang="en-US" dirty="0"/>
          </a:p>
          <a:p>
            <a:pPr>
              <a:spcBef>
                <a:spcPct val="0"/>
              </a:spcBef>
            </a:pPr>
            <a:r>
              <a:rPr lang="en-US" dirty="0"/>
              <a:t>When employees of two agencies in a recent study in Nigeria viewed their work environments as political, they reported higher levels of job distress and were less likely to help their coworkers. Thus, although developing countries such as Nigeria are perhaps more ambiguous and more political environments in which to work, the negative consequences of politics appear to be the same as in the United States.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970713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The politics–performance relationship appears to be moderated by an individual’s understanding of the “hows” and “whys” of organizational politics. Political behavior and work moderates the effects of ethical leadership. </a:t>
            </a:r>
          </a:p>
          <a:p>
            <a:pPr>
              <a:spcBef>
                <a:spcPct val="0"/>
              </a:spcBef>
            </a:pPr>
            <a:endParaRPr lang="en-US" dirty="0"/>
          </a:p>
          <a:p>
            <a:pPr>
              <a:spcBef>
                <a:spcPct val="0"/>
              </a:spcBef>
            </a:pPr>
            <a:r>
              <a:rPr lang="en-US" dirty="0"/>
              <a:t>When employees see politics as a threat, they often respond with </a:t>
            </a:r>
            <a:r>
              <a:rPr lang="en-US" i="1" dirty="0"/>
              <a:t>defensive behaviors</a:t>
            </a:r>
            <a:r>
              <a:rPr lang="en-US" dirty="0"/>
              <a:t>—reactive and protective behaviors to avoid action, blame, or change. Exhibit 13-5 provides some examples of these behaviors. Defensive behaviors are often associated with negative feelings toward the job and work environment. In the short run, employees may find that defensiveness protects their self-interest, but in the long run it wears them down. People who consistently rely on defensiveness find that, eventually, it is the only way they know how to behave. At that point, they lose the trust and support of their peers, bosses, employees, and clients.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4124196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The politics-performance relationship appears to be moderated by an individual’s understanding of the “hows” and “whys” of organizational politics. Political behavior and work moderates the effects of ethical leadership. </a:t>
            </a:r>
          </a:p>
          <a:p>
            <a:pPr>
              <a:spcBef>
                <a:spcPct val="0"/>
              </a:spcBef>
            </a:pPr>
            <a:endParaRPr lang="en-US" dirty="0"/>
          </a:p>
          <a:p>
            <a:pPr>
              <a:spcBef>
                <a:spcPct val="0"/>
              </a:spcBef>
            </a:pPr>
            <a:r>
              <a:rPr lang="en-US" dirty="0"/>
              <a:t>When employees see politics as a threat, they often respond with </a:t>
            </a:r>
            <a:r>
              <a:rPr lang="en-US" i="1" dirty="0"/>
              <a:t>defensive behaviors </a:t>
            </a:r>
            <a:r>
              <a:rPr lang="en-US" dirty="0"/>
              <a:t>— reactive and protective behaviors to avoid action, blame, or change. Exhibit 13-5 provides some examples of these behaviors. Defensive behaviors are often associated with negative feelings toward the job and work environment. In the short run, employees may find that defensiveness protects their self-interest, but in the long run it wears them down. People who consistently rely on defensiveness find that, eventually, it is the only way they know how to behave. At that point, they lose the trust and support of their peers, bosses, employees, and clients.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344223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We know that people have an ongoing interest in how others perceive and evaluate them. Being perceived positively by others should have benefits for people in organizations. The process by which individuals attempt to control the impression others form of them is called </a:t>
            </a:r>
            <a:r>
              <a:rPr lang="en-US" i="1" dirty="0"/>
              <a:t>impression management (IM)</a:t>
            </a:r>
            <a:r>
              <a:rPr lang="en-US" dirty="0"/>
              <a:t>. Who engages in IM—mostly the high self-monitors. Low self-monitors tend to present images of themselves that are consistent with their personalities, regardless of the beneficial or detrimental effects for them. High self-monitors are good at reading situations and molding their appearances and behavior to fit each situation. </a:t>
            </a:r>
          </a:p>
          <a:p>
            <a:pPr>
              <a:spcBef>
                <a:spcPct val="0"/>
              </a:spcBef>
            </a:pPr>
            <a:endParaRPr lang="en-US" dirty="0"/>
          </a:p>
          <a:p>
            <a:pPr>
              <a:spcBef>
                <a:spcPct val="0"/>
              </a:spcBef>
            </a:pPr>
            <a:r>
              <a:rPr lang="en-US" dirty="0"/>
              <a:t>IM does not imply that the impressions people convey are necessarily false. Excuses and acclaiming, for instance, may be offered with sincerity. You can actually believe that ads contribute little to sales in your region, or that you are the key to the tripling of your division’s sales. However,</a:t>
            </a:r>
            <a:r>
              <a:rPr lang="en-US" baseline="0" dirty="0"/>
              <a:t> m</a:t>
            </a:r>
            <a:r>
              <a:rPr lang="en-US" dirty="0"/>
              <a:t>isrepresentation can have a high cost. If the image claimed is false, you may be discredited. </a:t>
            </a:r>
          </a:p>
          <a:p>
            <a:pPr>
              <a:spcBef>
                <a:spcPct val="0"/>
              </a:spcBef>
            </a:pPr>
            <a:endParaRPr lang="en-US" dirty="0"/>
          </a:p>
          <a:p>
            <a:pPr>
              <a:spcBef>
                <a:spcPct val="0"/>
              </a:spcBef>
            </a:pPr>
            <a:r>
              <a:rPr lang="en-US" dirty="0"/>
              <a:t>Research shows that the particular situation also appears to influence the effectiveness of IM. For example, self-promotion tactics may be more important to interviewing success.</a:t>
            </a:r>
            <a:r>
              <a:rPr lang="en-US" baseline="0" dirty="0"/>
              <a:t> Applicants who work to create an appearance of competence by enhancing their accomplishments, taking credit for successes, and explaining away failures do better in interviews. In terms of performance ratings, however, the picture is quite different. Ingratiation is positively related to performance ratings, meaning those who ingratiate with their supervisors get higher performance evaluations. However, self-promotion appears to backfire in this situation.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3961460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Although there are no clear-cut ways to differentiate ethical from unethical politicking, there are some questions you should consider. </a:t>
            </a:r>
          </a:p>
          <a:p>
            <a:pPr>
              <a:spcBef>
                <a:spcPct val="0"/>
              </a:spcBef>
            </a:pPr>
            <a:endParaRPr lang="en-US" dirty="0"/>
          </a:p>
          <a:p>
            <a:pPr>
              <a:spcBef>
                <a:spcPct val="0"/>
              </a:spcBef>
            </a:pPr>
            <a:r>
              <a:rPr lang="en-US" dirty="0"/>
              <a:t>For example, what is the utility of engaging in politicking? Sometimes we engage in political behavior for little good reason. Major league baseball player Al Martin claimed he played football at USC when in fact he never did. As a baseball player, he had little to gain by pretending to have played football. Outright lies like this may be a rather extreme example of impression management, but many of us have distorted information to make a favorable impression. One thing to keep in mind is whether it’s really worth the risk.</a:t>
            </a:r>
          </a:p>
          <a:p>
            <a:pPr>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r>
              <a:rPr lang="en-US" dirty="0"/>
              <a:t>When faced with an ethical dilemma regarding organizational politics, one question to ask is, “How does the utility of engaging in the political behavior balance out any harm (or potential harm) it will do to others?” Complimenting a supervisor on his or her appearance in order to curry favor is probably much less harmful than grabbing credit for a project that others deserve.</a:t>
            </a:r>
          </a:p>
          <a:p>
            <a:pPr>
              <a:spcBef>
                <a:spcPct val="0"/>
              </a:spcBef>
            </a:pPr>
            <a:endParaRPr lang="en-US" dirty="0"/>
          </a:p>
          <a:p>
            <a:pPr>
              <a:spcBef>
                <a:spcPct val="0"/>
              </a:spcBef>
            </a:pPr>
            <a:r>
              <a:rPr lang="en-US" dirty="0"/>
              <a:t>Also, does the political activity conform to standards of equity and justice? Sometimes it is difficult to weigh the costs and benefits of a political action, but its ethicality is clear. The department head who inflates the performance evaluation of a favored employee and deflates the evaluation of a disfavored employee—and then uses these evaluations to justify giving the former a big raise and nothing to the latter—has treated the disfavored employee unfairly. </a:t>
            </a:r>
          </a:p>
          <a:p>
            <a:pPr>
              <a:spcBef>
                <a:spcPct val="0"/>
              </a:spcBef>
            </a:pPr>
            <a:endParaRPr lang="en-US" dirty="0"/>
          </a:p>
          <a:p>
            <a:pPr>
              <a:spcBef>
                <a:spcPct val="0"/>
              </a:spcBef>
            </a:pPr>
            <a:r>
              <a:rPr lang="en-US" dirty="0"/>
              <a:t>Unfortunately, powerful people can become very good at explaining self-serving behaviors in terms of the organization’s best interests. They can persuasively argue that unfair actions are really fair and just. Our point is that immoral people can justify almost any behavior. Those who are powerful, articulate, and persuasive are most vulnerable to ethical lapses because they are likely to be able to get away with unethical practices successfully. If you have a strong power base, recognize the ability of power to corrupt. Remember that it’s a lot easier for the powerless to act ethically, if for no other reason than they typically have very little political discretion to exploit.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3980731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Mapping your political career. One of the most useful ways to think about power and politics is in terms of your own career. </a:t>
            </a:r>
          </a:p>
          <a:p>
            <a:pPr lvl="0"/>
            <a:r>
              <a:rPr lang="en-US" sz="1200" kern="1200" dirty="0">
                <a:solidFill>
                  <a:schemeClr val="tx1"/>
                </a:solidFill>
                <a:effectLst/>
                <a:latin typeface="+mn-lt"/>
                <a:ea typeface="+mn-ea"/>
                <a:cs typeface="+mn-cs"/>
              </a:rPr>
              <a:t>Think about your career in your organization of choice. What are your ambitions? Who has the power to help you get there? What is your relationship with these people? The best way to answer these questions is with a political map, like the one shown in Exhibit 13-7, which can help you sketch out your relationships with the people upon whom your career depends.</a:t>
            </a:r>
            <a:r>
              <a:rPr lang="en-US" sz="1200" kern="1200" baseline="0" dirty="0">
                <a:solidFill>
                  <a:schemeClr val="tx1"/>
                </a:solidFill>
                <a:effectLst/>
                <a:latin typeface="+mn-lt"/>
                <a:ea typeface="+mn-ea"/>
                <a:cs typeface="+mn-cs"/>
              </a:rPr>
              <a:t>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Power and politics are a part of organizational life. To decide not to play is deciding not to be effective. Better to be explicit about it with a political map than to proceed as if power and politics didn’t matter.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4257059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Few employees relish being powerless in their job and organization. People respond differently to the various power bases. Expert and referent power are derived from an individual’s personal qualities. In contrast, coercion, reward, and legitimate power are essentially organizationally derived. Competence especially appears to offer wide appeal, and its use as a power base results in high performance by group members. </a:t>
            </a:r>
          </a:p>
          <a:p>
            <a:r>
              <a:rPr lang="en-US" dirty="0"/>
              <a:t>An effective manager accepts the political nature of organizations. Some people are significantly more politically astute than others, meaning that they are aware of the underlying politics and can manage impressions. Those who are good at playing politics can be expected to get higher performance evaluations and, hence, larger salary increases and more promotions than the politically naïve or inept. The politically astute are also likely to exhibit higher job satisfaction and be better able to neutralize job stressors.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should managers deal with power and politics in their organization?</a:t>
            </a:r>
          </a:p>
          <a:p>
            <a:pPr marL="171450" lvl="0" indent="-171450">
              <a:buFont typeface="Arial"/>
              <a:buChar char="•"/>
            </a:pPr>
            <a:r>
              <a:rPr lang="en-US" dirty="0"/>
              <a:t>To maximize your power, increase others’ dependence on you. For instance, increase your power in relation to your boss by developing a needed knowledge or skill for which there is no ready substitute. </a:t>
            </a:r>
          </a:p>
          <a:p>
            <a:pPr marL="171450" lvl="0" indent="-171450">
              <a:buFont typeface="Arial"/>
              <a:buChar char="•"/>
            </a:pPr>
            <a:r>
              <a:rPr lang="en-US" dirty="0"/>
              <a:t>You will not be alone in attempting to build your power bases. Others, particularly employees and peers, will be seeking to increase your dependence on them, while you are trying to minimize it and increase their dependence on you. </a:t>
            </a:r>
          </a:p>
          <a:p>
            <a:pPr marL="171450" lvl="0" indent="-171450">
              <a:buFont typeface="Arial"/>
              <a:buChar char="•"/>
            </a:pPr>
            <a:r>
              <a:rPr lang="en-US" dirty="0"/>
              <a:t>Try to avoid putting others in a position where they feel they have no power.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327366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Additional objectives</a:t>
            </a:r>
            <a:r>
              <a:rPr lang="en-US" baseline="0" dirty="0"/>
              <a:t> for this chapter.</a:t>
            </a:r>
            <a:endParaRPr lang="en-US" dirty="0"/>
          </a:p>
          <a:p>
            <a:pPr marL="171450" lvl="0" indent="-171450" hangingPunct="0">
              <a:buFont typeface="Arial" panose="020B0604020202020204" pitchFamily="34" charset="0"/>
              <a:buChar char="•"/>
            </a:pPr>
            <a:r>
              <a:rPr lang="en-US" dirty="0"/>
              <a:t>Identify the causes and consequences of abuse of power.</a:t>
            </a:r>
          </a:p>
          <a:p>
            <a:pPr marL="171450" lvl="0" indent="-171450" hangingPunct="0">
              <a:buFont typeface="Arial" panose="020B0604020202020204" pitchFamily="34" charset="0"/>
              <a:buChar char="•"/>
            </a:pPr>
            <a:r>
              <a:rPr lang="en-US" dirty="0"/>
              <a:t>Describe how politics work in organizations.</a:t>
            </a:r>
          </a:p>
          <a:p>
            <a:pPr marL="171450" lvl="0" indent="-171450">
              <a:buFont typeface="Arial" panose="020B0604020202020204" pitchFamily="34" charset="0"/>
              <a:buChar char="•"/>
            </a:pPr>
            <a:r>
              <a:rPr lang="en-US" dirty="0"/>
              <a:t>Identify the causes, consequences, and ethics of political behavior.</a:t>
            </a:r>
            <a:endParaRPr lang="en-US" altLang="en-US" sz="1200" dirty="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375543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By assessing behavior in a political framework, you can better predict the actions of others and use that information to formulate political strategies that will gain advantages for you and your work unit.</a:t>
            </a:r>
          </a:p>
          <a:p>
            <a:pPr lvl="0"/>
            <a:r>
              <a:rPr lang="en-US" dirty="0"/>
              <a:t>Consider that employees who have poor political skills or are unwilling to play the politics game generally relate perceived organizational politics to lower job satisfaction and self-reported performance, increased anxiety, and higher turnover. Therefore, if you are adept at organizational politics, help your employees understand the importance of becoming politically savvy.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3997361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After studying this chapter, you should be able to: </a:t>
            </a:r>
          </a:p>
          <a:p>
            <a:pPr marL="171450" lvl="0" indent="-171450" hangingPunct="0">
              <a:buFont typeface="Arial" panose="020B0604020202020204" pitchFamily="34" charset="0"/>
              <a:buChar char="•"/>
            </a:pPr>
            <a:r>
              <a:rPr lang="en-US" dirty="0"/>
              <a:t>Contrast leadership and power.</a:t>
            </a:r>
          </a:p>
          <a:p>
            <a:pPr marL="171450" lvl="0" indent="-171450" hangingPunct="0">
              <a:buFont typeface="Arial" panose="020B0604020202020204" pitchFamily="34" charset="0"/>
              <a:buChar char="•"/>
            </a:pPr>
            <a:r>
              <a:rPr lang="en-US" dirty="0"/>
              <a:t>Explain the three bases of formal power and the two bases of personal power.</a:t>
            </a:r>
          </a:p>
          <a:p>
            <a:pPr marL="171450" lvl="0" indent="-171450" hangingPunct="0">
              <a:buFont typeface="Arial" panose="020B0604020202020204" pitchFamily="34" charset="0"/>
              <a:buChar char="•"/>
            </a:pPr>
            <a:r>
              <a:rPr lang="en-US" dirty="0"/>
              <a:t>Explain the role of dependence in power relationships.</a:t>
            </a:r>
          </a:p>
          <a:p>
            <a:pPr marL="171450" lvl="0" indent="-171450" hangingPunct="0">
              <a:buFont typeface="Arial" panose="020B0604020202020204" pitchFamily="34" charset="0"/>
              <a:buChar char="•"/>
            </a:pPr>
            <a:r>
              <a:rPr lang="en-US" dirty="0"/>
              <a:t>Identify power or influence tactics and their contingencies.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3503206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Additional objectives</a:t>
            </a:r>
            <a:r>
              <a:rPr lang="en-US" baseline="0" dirty="0"/>
              <a:t> for this chapter.</a:t>
            </a:r>
            <a:endParaRPr lang="en-US" dirty="0"/>
          </a:p>
          <a:p>
            <a:pPr marL="171450" lvl="0" indent="-171450" hangingPunct="0">
              <a:buFont typeface="Arial" panose="020B0604020202020204" pitchFamily="34" charset="0"/>
              <a:buChar char="•"/>
            </a:pPr>
            <a:r>
              <a:rPr lang="en-US" dirty="0"/>
              <a:t>Identify the causes and consequences of abuse of power.</a:t>
            </a:r>
          </a:p>
          <a:p>
            <a:pPr marL="171450" lvl="0" indent="-171450" hangingPunct="0">
              <a:buFont typeface="Arial" panose="020B0604020202020204" pitchFamily="34" charset="0"/>
              <a:buChar char="•"/>
            </a:pPr>
            <a:r>
              <a:rPr lang="en-US" dirty="0"/>
              <a:t>Describe how politics work in organizations.</a:t>
            </a:r>
          </a:p>
          <a:p>
            <a:pPr marL="171450" lvl="0" indent="-171450">
              <a:buFont typeface="Arial" panose="020B0604020202020204" pitchFamily="34" charset="0"/>
              <a:buChar char="•"/>
            </a:pPr>
            <a:r>
              <a:rPr lang="en-US" dirty="0"/>
              <a:t>Identify the causes, consequences, and ethics of political behavior.</a:t>
            </a:r>
            <a:endParaRPr lang="en-US" altLang="en-US" sz="1200" dirty="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31136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i="1" dirty="0"/>
              <a:t>Power</a:t>
            </a:r>
            <a:r>
              <a:rPr lang="en-US" dirty="0"/>
              <a:t> refers to a capacity that A has to influence the behavior of B, so that B acts in accordance with A’s wishes. Power may exist but not be used. It is, therefore, a capacity or potential. Probably the most important aspect of power is that it is a function of </a:t>
            </a:r>
            <a:r>
              <a:rPr lang="en-US" i="1" dirty="0"/>
              <a:t>dependence</a:t>
            </a:r>
            <a:r>
              <a:rPr lang="en-US" dirty="0"/>
              <a:t>. The greater B’s dependence on A, the greater is A’s power in the relationship. Dependence, in turn, is based on alternatives that B perceives and the importance that B places on the alternative(s) that A controls. A person can have power over you only if he or she controls something you desire.</a:t>
            </a:r>
            <a:br>
              <a:rPr lang="en-US" dirty="0"/>
            </a:br>
            <a:br>
              <a:rPr lang="en-US" dirty="0"/>
            </a:br>
            <a:r>
              <a:rPr lang="en-US" dirty="0"/>
              <a:t> </a:t>
            </a:r>
          </a:p>
          <a:p>
            <a:pPr>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146047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What is the difference between leadership and power? Leaders use power as a means of attaining group goals. Power doesn’t require goal compatibility, just dependence. In contrast, leadership requires some congruence between the goals of the leader and those being led.</a:t>
            </a:r>
            <a:r>
              <a:rPr lang="en-US" baseline="0" dirty="0"/>
              <a:t> </a:t>
            </a:r>
            <a:r>
              <a:rPr lang="en-US" dirty="0"/>
              <a:t>The direction of influence for leaders is downward.</a:t>
            </a:r>
          </a:p>
          <a:p>
            <a:pPr>
              <a:spcBef>
                <a:spcPct val="0"/>
              </a:spcBef>
            </a:pPr>
            <a:endParaRPr lang="en-US" dirty="0"/>
          </a:p>
          <a:p>
            <a:pPr>
              <a:spcBef>
                <a:spcPct val="0"/>
              </a:spcBef>
            </a:pPr>
            <a:r>
              <a:rPr lang="en-US" dirty="0"/>
              <a:t>Leadership research, for the most part, emphasizes style. The research on power focuses on tactics for gaining compliance. It goes beyond the individual as the exercise of power, because groups as well as individuals can use power to control other individuals or groups. </a:t>
            </a:r>
          </a:p>
          <a:p>
            <a:pPr>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95267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We can divide power into two general groupings: formal and personal.</a:t>
            </a:r>
          </a:p>
          <a:p>
            <a:pPr>
              <a:spcBef>
                <a:spcPct val="0"/>
              </a:spcBef>
            </a:pPr>
            <a:endParaRPr lang="en-US" dirty="0"/>
          </a:p>
          <a:p>
            <a:pPr>
              <a:spcBef>
                <a:spcPct val="0"/>
              </a:spcBef>
            </a:pPr>
            <a:r>
              <a:rPr lang="en-US" dirty="0"/>
              <a:t>Formal power is based on an individual’s position in an organization. There are three types of formal power: coercive, reward, and legitimate.</a:t>
            </a:r>
            <a:r>
              <a:rPr lang="en-US" baseline="0" dirty="0"/>
              <a:t> </a:t>
            </a:r>
            <a:r>
              <a:rPr lang="en-US" i="1" dirty="0"/>
              <a:t>Coercive power </a:t>
            </a:r>
            <a:r>
              <a:rPr lang="en-US" dirty="0"/>
              <a:t>depends on fear of negative results. It rests on the application, or the threat of application, of physical sanctions such as the infliction of pain, the generation of frustration through restriction of movement, or the controlling by force of basic physiological or safety needs. At the organizational level, A has coercive power over B if A can dismiss, suspend, or demote B, assuming that B values his or her job. Similarly, if A can assign B work activities that B finds unpleasant or treat B in a manner that B finds embarrassing, A possesses coercive power over B. </a:t>
            </a:r>
          </a:p>
          <a:p>
            <a:pPr>
              <a:spcBef>
                <a:spcPct val="0"/>
              </a:spcBef>
            </a:pPr>
            <a:endParaRPr lang="en-US" dirty="0"/>
          </a:p>
          <a:p>
            <a:pPr>
              <a:spcBef>
                <a:spcPct val="0"/>
              </a:spcBef>
            </a:pPr>
            <a:r>
              <a:rPr lang="en-US" i="1" dirty="0"/>
              <a:t>Reward power </a:t>
            </a:r>
            <a:r>
              <a:rPr lang="en-US" dirty="0"/>
              <a:t>is the opposite of coercive power. People comply because doing so produces positive benefits; therefore, one who can distribute rewards that others view as valuable will have power over those others. These rewards can be either financial—such as controlling pay rates, raises, and bonuses—or nonfinancial, including recognition, promotions, interesting work assignments, friendly colleagues, and preferred work shifts or sales territories.</a:t>
            </a:r>
          </a:p>
          <a:p>
            <a:pPr>
              <a:spcBef>
                <a:spcPct val="0"/>
              </a:spcBef>
            </a:pPr>
            <a:endParaRPr lang="en-US" dirty="0"/>
          </a:p>
          <a:p>
            <a:pPr>
              <a:spcBef>
                <a:spcPct val="0"/>
              </a:spcBef>
            </a:pPr>
            <a:r>
              <a:rPr lang="en-US" i="1" dirty="0"/>
              <a:t>Legitimate power </a:t>
            </a:r>
            <a:r>
              <a:rPr lang="en-US" dirty="0"/>
              <a:t>is shown in formal groups and organizations through one’s structural position. It represents the power a person receives as a result of his</a:t>
            </a:r>
            <a:r>
              <a:rPr lang="en-US" baseline="0" dirty="0"/>
              <a:t> or </a:t>
            </a:r>
            <a:r>
              <a:rPr lang="en-US" dirty="0"/>
              <a:t>her position in the formal hierarchy. Legitimate power is broader than the power to coerce and reward. It includes acceptance of the authority of a position by members of an organization. </a:t>
            </a:r>
          </a:p>
          <a:p>
            <a:pPr>
              <a:spcBef>
                <a:spcPct val="0"/>
              </a:spcBef>
            </a:pPr>
            <a:endParaRPr lang="en-US" dirty="0"/>
          </a:p>
          <a:p>
            <a:pPr>
              <a:spcBef>
                <a:spcPct val="0"/>
              </a:spcBef>
            </a:pPr>
            <a:r>
              <a:rPr lang="en-US" dirty="0"/>
              <a:t>The second group of power—personal power—comes from an individual’s unique characteristics, and includes </a:t>
            </a:r>
            <a:r>
              <a:rPr lang="en-US" i="1" dirty="0"/>
              <a:t>expert power </a:t>
            </a:r>
            <a:r>
              <a:rPr lang="en-US" dirty="0"/>
              <a:t>and </a:t>
            </a:r>
            <a:r>
              <a:rPr lang="en-US" i="1" dirty="0"/>
              <a:t>referent power. Expert power </a:t>
            </a:r>
            <a:r>
              <a:rPr lang="en-US" dirty="0"/>
              <a:t>is influence wielded as a result of expertise, special skill, or knowledge. As jobs become more specialized, we become increasingly dependent on experts to achieve goals. </a:t>
            </a:r>
            <a:r>
              <a:rPr lang="en-US" i="1" dirty="0"/>
              <a:t>Referent power</a:t>
            </a:r>
            <a:r>
              <a:rPr lang="en-US" dirty="0"/>
              <a:t>’s source is identification with a person who has desirable resources or personal traits. If I admire and identify with you, you can exercise power over me because I want to please you. Referent power develops out of admiration of another and a desire to be like that person; it is a lot like charisma. It also explains why celebrities are paid millions of dollars to endorse products in commercials. Some people who are not in formal leadership positions nonetheless have referent power and exert influence over others because of their charismatic dynamism, likability, and emotional effects on us.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71367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Which bases of power are most effective? Personal sources are most effective. Both expert and referent power are positively related to employees’ satisfaction with supervision, their organizational commitment, and their performance, whereas reward and legitimate power seem to be unrelated to these outcomes. Coercive power can be damaging.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401624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general dependency postulate says the greater B’s dependency on A, the greater the power A has over B. When you possess anything that others require but that you alone control, you make them dependent upon you and, therefore, you gain power over them. Dependency, then, is inversely proportional to the alternative sources of supply. This is why most organizations develop multiple suppliers rather than using just one. It also explains why so many of us aspire to financial independence.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2754231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What creates dependence? To create dependence, the thing(s) you control must be perceived as being important. However, note that there are many degrees of importance, from needing the resource for survival to wanting a resource that is in fashion or adds to convenience.</a:t>
            </a:r>
          </a:p>
          <a:p>
            <a:pPr>
              <a:spcBef>
                <a:spcPct val="0"/>
              </a:spcBef>
            </a:pPr>
            <a:endParaRPr lang="en-US" dirty="0"/>
          </a:p>
          <a:p>
            <a:pPr>
              <a:spcBef>
                <a:spcPct val="0"/>
              </a:spcBef>
            </a:pPr>
            <a:r>
              <a:rPr lang="en-US" dirty="0"/>
              <a:t>A resource als</a:t>
            </a:r>
            <a:r>
              <a:rPr lang="en-US" baseline="0" dirty="0"/>
              <a:t>o </a:t>
            </a:r>
            <a:r>
              <a:rPr lang="en-US" dirty="0"/>
              <a:t>needs to be perceived as scarce to create dependence. The scarcity–dependency relationship can further be seen in the power of occupational categories. Individuals in occupations in which the supply of personnel is low relative to demand can negotiate compensation and benefit packages far more attractive than can those in occupations where there is an abundance of candidates. </a:t>
            </a:r>
          </a:p>
          <a:p>
            <a:pPr>
              <a:spcBef>
                <a:spcPct val="0"/>
              </a:spcBef>
            </a:pPr>
            <a:endParaRPr lang="en-US" dirty="0"/>
          </a:p>
          <a:p>
            <a:pPr>
              <a:spcBef>
                <a:spcPct val="0"/>
              </a:spcBef>
            </a:pPr>
            <a:r>
              <a:rPr lang="en-US" dirty="0"/>
              <a:t>Nonsubstitutability means the fewer viable substitutes for a resource, the more power control that resource provides.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617137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
        <p:nvSpPr>
          <p:cNvPr id="14"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2/22/21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
        <p:nvSpPr>
          <p:cNvPr id="11"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Tree>
    <p:extLst>
      <p:ext uri="{BB962C8B-B14F-4D97-AF65-F5344CB8AC3E}">
        <p14:creationId xmlns:p14="http://schemas.microsoft.com/office/powerpoint/2010/main" val="276693415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2/22/21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2/22/21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2/22/21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2/22/21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
        <p:nvSpPr>
          <p:cNvPr id="9"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2/22/21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2/22/21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
        <p:nvSpPr>
          <p:cNvPr id="9" name="Text Placeholder 2"/>
          <p:cNvSpPr txBox="1">
            <a:spLocks/>
          </p:cNvSpPr>
          <p:nvPr userDrawn="1"/>
        </p:nvSpPr>
        <p:spPr>
          <a:xfrm>
            <a:off x="1828800" y="6446520"/>
            <a:ext cx="6858000" cy="274320"/>
          </a:xfrm>
          <a:prstGeom prst="rect">
            <a:avLst/>
          </a:prstGeom>
        </p:spPr>
        <p:txBody>
          <a:bodyPr lIns="91440" tIns="45720" rIns="91440" bIns="45720" anchor="ctr" anchorCtr="0"/>
          <a:lstStyle>
            <a:lvl1pPr marL="0" indent="0" algn="r" defTabSz="914400" rtl="0" eaLnBrk="1" latinLnBrk="0" hangingPunct="1">
              <a:spcBef>
                <a:spcPts val="1500"/>
              </a:spcBef>
              <a:buClr>
                <a:srgbClr val="007FA3"/>
              </a:buClr>
              <a:buFont typeface="Arial" panose="020B0604020202020204" pitchFamily="34" charset="0"/>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dirty="0"/>
              <a:t>Copyright © 2019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Behavior</a:t>
            </a:r>
          </a:p>
        </p:txBody>
      </p:sp>
      <p:sp>
        <p:nvSpPr>
          <p:cNvPr id="3" name="Text Placeholder 2"/>
          <p:cNvSpPr>
            <a:spLocks noGrp="1"/>
          </p:cNvSpPr>
          <p:nvPr>
            <p:ph type="body" sz="quarter" idx="13"/>
          </p:nvPr>
        </p:nvSpPr>
        <p:spPr/>
        <p:txBody>
          <a:bodyPr/>
          <a:lstStyle/>
          <a:p>
            <a:r>
              <a:rPr lang="en-US" dirty="0"/>
              <a:t>Eighteenth Edition, Global Edition</a:t>
            </a:r>
          </a:p>
        </p:txBody>
      </p:sp>
      <p:sp>
        <p:nvSpPr>
          <p:cNvPr id="4" name="Text Placeholder 3"/>
          <p:cNvSpPr>
            <a:spLocks noGrp="1"/>
          </p:cNvSpPr>
          <p:nvPr>
            <p:ph type="body" sz="quarter" idx="14"/>
          </p:nvPr>
        </p:nvSpPr>
        <p:spPr/>
        <p:txBody>
          <a:bodyPr/>
          <a:lstStyle/>
          <a:p>
            <a:r>
              <a:rPr lang="en-US" b="1" dirty="0"/>
              <a:t>Chapter 11</a:t>
            </a:r>
          </a:p>
        </p:txBody>
      </p:sp>
      <p:sp>
        <p:nvSpPr>
          <p:cNvPr id="5" name="Text Placeholder 4"/>
          <p:cNvSpPr>
            <a:spLocks noGrp="1"/>
          </p:cNvSpPr>
          <p:nvPr>
            <p:ph type="body" sz="quarter" idx="15"/>
          </p:nvPr>
        </p:nvSpPr>
        <p:spPr/>
        <p:txBody>
          <a:bodyPr/>
          <a:lstStyle/>
          <a:p>
            <a:r>
              <a:rPr lang="en-US" dirty="0"/>
              <a:t>Power and Politics</a:t>
            </a:r>
          </a:p>
        </p:txBody>
      </p:sp>
      <p:sp>
        <p:nvSpPr>
          <p:cNvPr id="6" name="Text Placeholder 5"/>
          <p:cNvSpPr>
            <a:spLocks noGrp="1"/>
          </p:cNvSpPr>
          <p:nvPr>
            <p:ph type="body" sz="quarter" idx="16"/>
          </p:nvPr>
        </p:nvSpPr>
        <p:spPr/>
        <p:txBody>
          <a:bodyPr/>
          <a:lstStyle/>
          <a:p>
            <a:r>
              <a:rPr lang="en-US" altLang="en-US" dirty="0"/>
              <a:t>Copyright © 2019 Pearson Education, Ltd. All Rights Reserved.</a:t>
            </a:r>
          </a:p>
        </p:txBody>
      </p:sp>
      <p:pic>
        <p:nvPicPr>
          <p:cNvPr id="8" name="Picture 7" descr="Front cover: Organizational Behavior, Eighteenth Edition by Stephen P. Robbins and Timothy A. Judge"/>
          <p:cNvPicPr>
            <a:picLocks noChangeAspect="1"/>
          </p:cNvPicPr>
          <p:nvPr/>
        </p:nvPicPr>
        <p:blipFill>
          <a:blip r:embed="rId3" cstate="print"/>
          <a:stretch>
            <a:fillRect/>
          </a:stretch>
        </p:blipFill>
        <p:spPr>
          <a:xfrm>
            <a:off x="472776" y="1291894"/>
            <a:ext cx="3860117" cy="4948104"/>
          </a:xfrm>
          <a:prstGeom prst="rect">
            <a:avLst/>
          </a:prstGeom>
        </p:spPr>
      </p:pic>
    </p:spTree>
    <p:extLst>
      <p:ext uri="{BB962C8B-B14F-4D97-AF65-F5344CB8AC3E}">
        <p14:creationId xmlns:p14="http://schemas.microsoft.com/office/powerpoint/2010/main" val="2584871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315200" cy="1097280"/>
          </a:xfrm>
        </p:spPr>
        <p:txBody>
          <a:bodyPr/>
          <a:lstStyle/>
          <a:p>
            <a:r>
              <a:rPr lang="en-US" sz="3600" dirty="0">
                <a:latin typeface="+mj-lt"/>
              </a:rPr>
              <a:t>Explain the Role of Dependence in Power Relationships </a:t>
            </a:r>
            <a:r>
              <a:rPr lang="en-US" sz="2000" b="0" dirty="0">
                <a:latin typeface="+mj-lt"/>
              </a:rPr>
              <a:t>(3 of 3)</a:t>
            </a:r>
          </a:p>
        </p:txBody>
      </p:sp>
      <p:sp>
        <p:nvSpPr>
          <p:cNvPr id="3" name="Content Placeholder 2"/>
          <p:cNvSpPr>
            <a:spLocks noGrp="1"/>
          </p:cNvSpPr>
          <p:nvPr>
            <p:ph idx="1"/>
          </p:nvPr>
        </p:nvSpPr>
        <p:spPr>
          <a:xfrm>
            <a:off x="457200" y="1600201"/>
            <a:ext cx="5334000" cy="380999"/>
          </a:xfrm>
        </p:spPr>
        <p:txBody>
          <a:bodyPr/>
          <a:lstStyle/>
          <a:p>
            <a:pPr marL="0" indent="0">
              <a:buNone/>
            </a:pPr>
            <a:r>
              <a:rPr lang="en-IN" sz="2000" b="1" dirty="0"/>
              <a:t>Exhibit 11-1</a:t>
            </a:r>
            <a:r>
              <a:rPr lang="en-IN" sz="2000" dirty="0"/>
              <a:t> An Organizational Sociogram</a:t>
            </a:r>
          </a:p>
        </p:txBody>
      </p:sp>
      <p:pic>
        <p:nvPicPr>
          <p:cNvPr id="4" name="Picture 3" descr="An exhibit shows an example of a sociogram.&#10;The diagram  shows the associations and communication flow between different members of an organization.&#10;There are three individuals in the middle of the diagram, Thomas, Martha, and Anne. Thomas is interconnected with Martha. Thomas is also interconnected with Albert and Eric in the project team, and is  also directly interconnected with the sales and marketing team. The project team is connected to the sales and marketing team,, which in turn is connected with customers. Martha is connected with customer service, which in turn is connected with customers. Martha is also connected with Anne, who in turn is connected with the operations and finance teams. The operations team is also connected with suppliers and the project tea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869" y="2003287"/>
            <a:ext cx="5792262" cy="4417444"/>
          </a:xfrm>
          <a:prstGeom prst="rect">
            <a:avLst/>
          </a:prstGeom>
        </p:spPr>
      </p:pic>
    </p:spTree>
    <p:extLst>
      <p:ext uri="{BB962C8B-B14F-4D97-AF65-F5344CB8AC3E}">
        <p14:creationId xmlns:p14="http://schemas.microsoft.com/office/powerpoint/2010/main" val="290700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Identify Power or Influence Tactics and their Contingencies</a:t>
            </a:r>
          </a:p>
        </p:txBody>
      </p:sp>
      <p:sp>
        <p:nvSpPr>
          <p:cNvPr id="5" name="Content Placeholder 4"/>
          <p:cNvSpPr>
            <a:spLocks noGrp="1"/>
          </p:cNvSpPr>
          <p:nvPr>
            <p:ph idx="1"/>
          </p:nvPr>
        </p:nvSpPr>
        <p:spPr/>
        <p:txBody>
          <a:bodyPr/>
          <a:lstStyle/>
          <a:p>
            <a:r>
              <a:rPr lang="en-US" sz="2400" dirty="0">
                <a:cs typeface="Arial" charset="0"/>
              </a:rPr>
              <a:t>Influence tactics:</a:t>
            </a:r>
          </a:p>
          <a:p>
            <a:pPr lvl="1"/>
            <a:r>
              <a:rPr lang="en-US" sz="2400" dirty="0">
                <a:cs typeface="Arial" charset="0"/>
              </a:rPr>
              <a:t>Legitimacy</a:t>
            </a:r>
          </a:p>
          <a:p>
            <a:pPr lvl="1"/>
            <a:r>
              <a:rPr lang="en-US" sz="2400" dirty="0">
                <a:cs typeface="Arial" charset="0"/>
              </a:rPr>
              <a:t>Rational persuasion</a:t>
            </a:r>
          </a:p>
          <a:p>
            <a:pPr lvl="1"/>
            <a:r>
              <a:rPr lang="en-US" sz="2400" dirty="0">
                <a:cs typeface="Arial" charset="0"/>
              </a:rPr>
              <a:t>Inspirational appeals</a:t>
            </a:r>
          </a:p>
          <a:p>
            <a:pPr lvl="1"/>
            <a:r>
              <a:rPr lang="en-US" sz="2400" dirty="0"/>
              <a:t>Consultation</a:t>
            </a:r>
          </a:p>
          <a:p>
            <a:pPr lvl="1"/>
            <a:r>
              <a:rPr lang="en-US" sz="2400" dirty="0"/>
              <a:t>Exchange</a:t>
            </a:r>
          </a:p>
          <a:p>
            <a:pPr marL="740664" lvl="1" indent="-283464">
              <a:buClr>
                <a:schemeClr val="bg2"/>
              </a:buClr>
              <a:defRPr/>
            </a:pPr>
            <a:r>
              <a:rPr lang="en-US" sz="2400" dirty="0"/>
              <a:t>Personal appeals</a:t>
            </a:r>
          </a:p>
          <a:p>
            <a:pPr marL="740664" lvl="1" indent="-283464">
              <a:buClr>
                <a:schemeClr val="bg2"/>
              </a:buClr>
              <a:defRPr/>
            </a:pPr>
            <a:r>
              <a:rPr lang="en-US" sz="2400" dirty="0"/>
              <a:t>Ingratiating</a:t>
            </a:r>
          </a:p>
          <a:p>
            <a:pPr marL="740664" lvl="1" indent="-283464">
              <a:buClr>
                <a:schemeClr val="bg2"/>
              </a:buClr>
              <a:defRPr/>
            </a:pPr>
            <a:r>
              <a:rPr lang="en-US" sz="2400" dirty="0"/>
              <a:t>Pressure</a:t>
            </a:r>
          </a:p>
          <a:p>
            <a:pPr marL="740664" lvl="1" indent="-283464">
              <a:buClr>
                <a:schemeClr val="bg2"/>
              </a:buClr>
              <a:defRPr/>
            </a:pPr>
            <a:r>
              <a:rPr lang="en-US" sz="2400" dirty="0"/>
              <a:t>Coalitions</a:t>
            </a:r>
          </a:p>
        </p:txBody>
      </p:sp>
    </p:spTree>
    <p:extLst>
      <p:ext uri="{BB962C8B-B14F-4D97-AF65-F5344CB8AC3E}">
        <p14:creationId xmlns:p14="http://schemas.microsoft.com/office/powerpoint/2010/main" val="441226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Identify Nine Power or Influence Tactics and their Contingencies </a:t>
            </a:r>
            <a:r>
              <a:rPr lang="en-US" sz="2000" b="0" dirty="0">
                <a:latin typeface="+mj-lt"/>
              </a:rPr>
              <a:t>(1 of 4)</a:t>
            </a:r>
          </a:p>
        </p:txBody>
      </p:sp>
      <p:sp>
        <p:nvSpPr>
          <p:cNvPr id="3" name="Content Placeholder 2"/>
          <p:cNvSpPr>
            <a:spLocks noGrp="1"/>
          </p:cNvSpPr>
          <p:nvPr>
            <p:ph idx="1"/>
          </p:nvPr>
        </p:nvSpPr>
        <p:spPr>
          <a:xfrm>
            <a:off x="457200" y="1600200"/>
            <a:ext cx="7772400" cy="4525963"/>
          </a:xfrm>
        </p:spPr>
        <p:txBody>
          <a:bodyPr/>
          <a:lstStyle/>
          <a:p>
            <a:pPr marL="256032" indent="-256032">
              <a:buSzPct val="100000"/>
            </a:pPr>
            <a:r>
              <a:rPr lang="en-US" sz="2400" dirty="0">
                <a:cs typeface="Arial" charset="0"/>
              </a:rPr>
              <a:t>Some tactics are more effective than others.</a:t>
            </a:r>
          </a:p>
          <a:p>
            <a:pPr marL="740664" lvl="1"/>
            <a:r>
              <a:rPr lang="en-US" sz="2400" dirty="0">
                <a:cs typeface="Arial" charset="0"/>
              </a:rPr>
              <a:t>Rational persuasion, inspirational appeals, and consultation are most effective when the audience is highly interested in the outcomes.</a:t>
            </a:r>
          </a:p>
          <a:p>
            <a:pPr marL="740664" lvl="1"/>
            <a:r>
              <a:rPr lang="en-US" sz="2400" dirty="0">
                <a:cs typeface="Arial" charset="0"/>
              </a:rPr>
              <a:t>Pressure tends to backfire.</a:t>
            </a:r>
          </a:p>
          <a:p>
            <a:pPr marL="740664" lvl="1"/>
            <a:r>
              <a:rPr lang="en-US" sz="2400" dirty="0">
                <a:cs typeface="Arial" charset="0"/>
              </a:rPr>
              <a:t>Both ingratiation and legitimacy can lessen the negative reactions from appearing to “dictate” outcomes.</a:t>
            </a:r>
            <a:endParaRPr lang="en-US" sz="2400" dirty="0"/>
          </a:p>
        </p:txBody>
      </p:sp>
    </p:spTree>
    <p:extLst>
      <p:ext uri="{BB962C8B-B14F-4D97-AF65-F5344CB8AC3E}">
        <p14:creationId xmlns:p14="http://schemas.microsoft.com/office/powerpoint/2010/main" val="2506160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Identify Nine Power or Influence Tactics and their Contingencies </a:t>
            </a:r>
            <a:r>
              <a:rPr lang="en-US" sz="2000" b="0" dirty="0">
                <a:latin typeface="+mj-lt"/>
              </a:rPr>
              <a:t>(2 of 4)</a:t>
            </a:r>
          </a:p>
        </p:txBody>
      </p:sp>
      <p:sp>
        <p:nvSpPr>
          <p:cNvPr id="3" name="Content Placeholder 2"/>
          <p:cNvSpPr>
            <a:spLocks noGrp="1"/>
          </p:cNvSpPr>
          <p:nvPr>
            <p:ph idx="1"/>
          </p:nvPr>
        </p:nvSpPr>
        <p:spPr>
          <a:xfrm>
            <a:off x="457200" y="1600201"/>
            <a:ext cx="7467600" cy="381000"/>
          </a:xfrm>
        </p:spPr>
        <p:txBody>
          <a:bodyPr/>
          <a:lstStyle/>
          <a:p>
            <a:pPr marL="0" indent="0" fontAlgn="t">
              <a:buNone/>
            </a:pPr>
            <a:r>
              <a:rPr lang="en-US" sz="2000" b="1" dirty="0"/>
              <a:t>Exhibit 11-2</a:t>
            </a:r>
            <a:r>
              <a:rPr lang="en-US" sz="2000" dirty="0"/>
              <a:t> Preferred Power Tactics by Influence Direction</a:t>
            </a:r>
            <a:endParaRPr lang="en-IN" sz="2000" dirty="0"/>
          </a:p>
        </p:txBody>
      </p:sp>
      <p:graphicFrame>
        <p:nvGraphicFramePr>
          <p:cNvPr id="4" name="Table 3"/>
          <p:cNvGraphicFramePr>
            <a:graphicFrameLocks noGrp="1"/>
          </p:cNvGraphicFramePr>
          <p:nvPr>
            <p:extLst>
              <p:ext uri="{D42A27DB-BD31-4B8C-83A1-F6EECF244321}">
                <p14:modId xmlns:p14="http://schemas.microsoft.com/office/powerpoint/2010/main" val="543492625"/>
              </p:ext>
            </p:extLst>
          </p:nvPr>
        </p:nvGraphicFramePr>
        <p:xfrm>
          <a:off x="457200" y="2362200"/>
          <a:ext cx="8229600" cy="2966720"/>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370840">
                <a:tc>
                  <a:txBody>
                    <a:bodyPr/>
                    <a:lstStyle/>
                    <a:p>
                      <a:r>
                        <a:rPr lang="en-US" sz="1800" b="1" i="0" u="none" strike="noStrike" kern="1200" baseline="0" dirty="0">
                          <a:solidFill>
                            <a:schemeClr val="tx1"/>
                          </a:solidFill>
                          <a:latin typeface="+mn-lt"/>
                          <a:ea typeface="+mn-ea"/>
                          <a:cs typeface="+mn-cs"/>
                        </a:rPr>
                        <a:t>Upward Influence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kern="1200" baseline="0" dirty="0">
                          <a:solidFill>
                            <a:schemeClr val="tx1"/>
                          </a:solidFill>
                          <a:latin typeface="+mn-lt"/>
                          <a:ea typeface="+mn-ea"/>
                          <a:cs typeface="+mn-cs"/>
                        </a:rPr>
                        <a:t>Downward Influence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kern="1200" baseline="0" dirty="0">
                          <a:solidFill>
                            <a:schemeClr val="tx1"/>
                          </a:solidFill>
                          <a:latin typeface="+mn-lt"/>
                          <a:ea typeface="+mn-ea"/>
                          <a:cs typeface="+mn-cs"/>
                        </a:rPr>
                        <a:t>Lateral Influence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tx1"/>
                          </a:solidFill>
                          <a:latin typeface="+mn-lt"/>
                          <a:ea typeface="+mn-ea"/>
                          <a:cs typeface="+mn-cs"/>
                        </a:rPr>
                        <a:t>Rational persuasion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Rational persuasion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Rational persuasion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Inspirational appeals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Consultation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chemeClr val="bg1"/>
                          </a:solidFill>
                        </a:rPr>
                        <a:t>Blank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Pressure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Ingratiation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solidFill>
                            <a:schemeClr val="bg1"/>
                          </a:solidFill>
                        </a:rPr>
                        <a:t>Blank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Consultation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Exchange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chemeClr val="bg1"/>
                          </a:solidFill>
                        </a:rPr>
                        <a:t>Blank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Ingratiation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Legitimacy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solidFill>
                            <a:schemeClr val="bg1"/>
                          </a:solidFill>
                        </a:rPr>
                        <a:t>Blank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Exchange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Personal appeals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solidFill>
                            <a:schemeClr val="bg1"/>
                          </a:solidFill>
                        </a:rPr>
                        <a:t>Blank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Legitimacy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Coalitions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2129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Identify Nine Power or Influence Tactics and their Contingencies </a:t>
            </a:r>
            <a:r>
              <a:rPr lang="en-US" sz="2000" b="0" dirty="0">
                <a:latin typeface="+mj-lt"/>
              </a:rPr>
              <a:t>(3 of 4)</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People in different countries prefer different power tactics.</a:t>
            </a:r>
          </a:p>
          <a:p>
            <a:pPr marL="740664" lvl="1"/>
            <a:r>
              <a:rPr lang="en-US" sz="2400" dirty="0">
                <a:cs typeface="Arial" charset="0"/>
              </a:rPr>
              <a:t>Individualistic countries see power in personalized terms and as a legitimate means of advancing their personal ends.</a:t>
            </a:r>
          </a:p>
          <a:p>
            <a:pPr marL="740664" lvl="1"/>
            <a:r>
              <a:rPr lang="en-US" sz="2400" dirty="0">
                <a:cs typeface="Arial" charset="0"/>
              </a:rPr>
              <a:t>Collectivistic countries see power in social terms and as a legitimate means of helping others.</a:t>
            </a:r>
            <a:endParaRPr lang="en-US" sz="2400" dirty="0"/>
          </a:p>
        </p:txBody>
      </p:sp>
    </p:spTree>
    <p:extLst>
      <p:ext uri="{BB962C8B-B14F-4D97-AF65-F5344CB8AC3E}">
        <p14:creationId xmlns:p14="http://schemas.microsoft.com/office/powerpoint/2010/main" val="91022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Identify Nine Power or Influence Tactics and their Contingencies </a:t>
            </a:r>
            <a:r>
              <a:rPr lang="en-US" sz="2000" b="0" dirty="0">
                <a:latin typeface="+mj-lt"/>
              </a:rPr>
              <a:t>(4 of 4)</a:t>
            </a:r>
          </a:p>
        </p:txBody>
      </p:sp>
      <p:sp>
        <p:nvSpPr>
          <p:cNvPr id="3" name="Content Placeholder 2"/>
          <p:cNvSpPr>
            <a:spLocks noGrp="1"/>
          </p:cNvSpPr>
          <p:nvPr>
            <p:ph idx="1"/>
          </p:nvPr>
        </p:nvSpPr>
        <p:spPr>
          <a:xfrm>
            <a:off x="457200" y="1600200"/>
            <a:ext cx="8382000" cy="4525963"/>
          </a:xfrm>
        </p:spPr>
        <p:txBody>
          <a:bodyPr/>
          <a:lstStyle/>
          <a:p>
            <a:pPr marL="256032" indent="-256032">
              <a:buSzPct val="100000"/>
            </a:pPr>
            <a:r>
              <a:rPr lang="en-US" sz="2400" dirty="0">
                <a:cs typeface="Arial" charset="0"/>
              </a:rPr>
              <a:t>Applying Power Tactics</a:t>
            </a:r>
          </a:p>
          <a:p>
            <a:pPr marL="740664" lvl="1"/>
            <a:r>
              <a:rPr lang="en-US" sz="2400" dirty="0">
                <a:cs typeface="Arial" charset="0"/>
              </a:rPr>
              <a:t>People differ in terms of their </a:t>
            </a:r>
            <a:r>
              <a:rPr lang="en-US" sz="2400" b="1" dirty="0">
                <a:cs typeface="Arial" charset="0"/>
              </a:rPr>
              <a:t>political skill:</a:t>
            </a:r>
            <a:r>
              <a:rPr lang="en-US" sz="2400" dirty="0">
                <a:cs typeface="Arial" charset="0"/>
              </a:rPr>
              <a:t> their ability to influence others to enhance their own objectives.</a:t>
            </a:r>
          </a:p>
          <a:p>
            <a:pPr marL="1313751" lvl="2"/>
            <a:r>
              <a:rPr lang="en-US" sz="2400" dirty="0">
                <a:cs typeface="Arial" charset="0"/>
              </a:rPr>
              <a:t>The politically skilled are more effective users of all the influence tactics.</a:t>
            </a:r>
          </a:p>
          <a:p>
            <a:pPr marL="740664" lvl="1"/>
            <a:r>
              <a:rPr lang="en-US" sz="2400" dirty="0">
                <a:cs typeface="Arial" charset="0"/>
              </a:rPr>
              <a:t>Cultures within organizations differ markedly: some are warm, relaxed, and supportive; others are formal and conservative.</a:t>
            </a:r>
          </a:p>
          <a:p>
            <a:pPr marL="1313751" lvl="2"/>
            <a:r>
              <a:rPr lang="en-US" sz="2400" dirty="0"/>
              <a:t>People who fit the culture of the organization tend to obtain more influence.</a:t>
            </a:r>
          </a:p>
        </p:txBody>
      </p:sp>
    </p:spTree>
    <p:extLst>
      <p:ext uri="{BB962C8B-B14F-4D97-AF65-F5344CB8AC3E}">
        <p14:creationId xmlns:p14="http://schemas.microsoft.com/office/powerpoint/2010/main" val="100745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of Abuse of Power </a:t>
            </a:r>
            <a:r>
              <a:rPr lang="en-US" sz="2000" b="0" dirty="0">
                <a:latin typeface="+mj-lt"/>
              </a:rPr>
              <a:t>(1 of 4)</a:t>
            </a:r>
          </a:p>
        </p:txBody>
      </p:sp>
      <p:sp>
        <p:nvSpPr>
          <p:cNvPr id="3" name="Content Placeholder 2"/>
          <p:cNvSpPr>
            <a:spLocks noGrp="1"/>
          </p:cNvSpPr>
          <p:nvPr>
            <p:ph idx="1"/>
          </p:nvPr>
        </p:nvSpPr>
        <p:spPr/>
        <p:txBody>
          <a:bodyPr/>
          <a:lstStyle/>
          <a:p>
            <a:pPr marL="256032" indent="-256032">
              <a:buSzPct val="100000"/>
            </a:pPr>
            <a:r>
              <a:rPr lang="en-US" sz="2400" dirty="0"/>
              <a:t>Does power corrupt?</a:t>
            </a:r>
          </a:p>
          <a:p>
            <a:pPr marL="740664" lvl="2" indent="-283464">
              <a:buFont typeface="Arial" panose="020B0604020202020204" pitchFamily="34" charset="0"/>
              <a:buChar char="–"/>
            </a:pPr>
            <a:r>
              <a:rPr lang="en-US" sz="2400" dirty="0"/>
              <a:t>Power leads people to place their own interests ahead of others.</a:t>
            </a:r>
          </a:p>
          <a:p>
            <a:pPr marL="740664" lvl="2" indent="-283464">
              <a:buFont typeface="Arial" panose="020B0604020202020204" pitchFamily="34" charset="0"/>
              <a:buChar char="–"/>
            </a:pPr>
            <a:r>
              <a:rPr lang="en-US" sz="2400" dirty="0"/>
              <a:t>Powerful people react, especially negatively, to any threats to their competence.</a:t>
            </a:r>
          </a:p>
          <a:p>
            <a:pPr marL="740664" lvl="2" indent="-283464">
              <a:buFont typeface="Arial" panose="020B0604020202020204" pitchFamily="34" charset="0"/>
              <a:buChar char="–"/>
            </a:pPr>
            <a:r>
              <a:rPr lang="en-US" sz="2400" dirty="0"/>
              <a:t>Power leads to overconfident decision making.</a:t>
            </a:r>
          </a:p>
          <a:p>
            <a:pPr marL="740664" lvl="2" indent="-283464">
              <a:buFont typeface="Arial" panose="020B0604020202020204" pitchFamily="34" charset="0"/>
              <a:buChar char="–"/>
            </a:pPr>
            <a:r>
              <a:rPr lang="en-US" sz="2400" dirty="0"/>
              <a:t>Power doesn’t affect everyone in the same way, and there are even positive effects of power.</a:t>
            </a:r>
          </a:p>
        </p:txBody>
      </p:sp>
    </p:spTree>
    <p:extLst>
      <p:ext uri="{BB962C8B-B14F-4D97-AF65-F5344CB8AC3E}">
        <p14:creationId xmlns:p14="http://schemas.microsoft.com/office/powerpoint/2010/main" val="18728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of Abuse of Power </a:t>
            </a:r>
            <a:r>
              <a:rPr lang="en-US" sz="2000" b="0" dirty="0">
                <a:latin typeface="+mj-lt"/>
              </a:rPr>
              <a:t>(2 of 4)</a:t>
            </a:r>
          </a:p>
        </p:txBody>
      </p:sp>
      <p:sp>
        <p:nvSpPr>
          <p:cNvPr id="3" name="Content Placeholder 2"/>
          <p:cNvSpPr>
            <a:spLocks noGrp="1"/>
          </p:cNvSpPr>
          <p:nvPr>
            <p:ph idx="1"/>
          </p:nvPr>
        </p:nvSpPr>
        <p:spPr/>
        <p:txBody>
          <a:bodyPr/>
          <a:lstStyle/>
          <a:p>
            <a:pPr marL="256032" indent="-256032">
              <a:buSzPct val="100000"/>
            </a:pPr>
            <a:r>
              <a:rPr lang="en-US" sz="2400" b="1" dirty="0"/>
              <a:t>Sexual harassment</a:t>
            </a:r>
            <a:r>
              <a:rPr lang="en-US" sz="2400" dirty="0"/>
              <a:t>: any unwanted activity of a sexual nature that affects an individual’s employment and creates a hostile work environment.</a:t>
            </a:r>
          </a:p>
          <a:p>
            <a:pPr marL="740664" lvl="1"/>
            <a:r>
              <a:rPr lang="en-US" sz="2400" dirty="0"/>
              <a:t>Organizations have generally made progress in the past decade toward limiting overt forms of sexual harassment.</a:t>
            </a:r>
          </a:p>
          <a:p>
            <a:pPr marL="256032" indent="-256032">
              <a:buSzPct val="100000"/>
            </a:pPr>
            <a:r>
              <a:rPr lang="en-US" sz="2400" dirty="0"/>
              <a:t>Managers have a responsibility to protect their employees from a hostile work environment, but they also need to protect themselves.</a:t>
            </a:r>
          </a:p>
        </p:txBody>
      </p:sp>
    </p:spTree>
    <p:extLst>
      <p:ext uri="{BB962C8B-B14F-4D97-AF65-F5344CB8AC3E}">
        <p14:creationId xmlns:p14="http://schemas.microsoft.com/office/powerpoint/2010/main" val="4029932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of Abuse of Power </a:t>
            </a:r>
            <a:r>
              <a:rPr lang="en-US" sz="2000" b="0" dirty="0">
                <a:latin typeface="+mj-lt"/>
              </a:rPr>
              <a:t>(3 of 4)</a:t>
            </a:r>
          </a:p>
        </p:txBody>
      </p:sp>
      <p:sp>
        <p:nvSpPr>
          <p:cNvPr id="3" name="Content Placeholder 2"/>
          <p:cNvSpPr>
            <a:spLocks noGrp="1"/>
          </p:cNvSpPr>
          <p:nvPr>
            <p:ph idx="1"/>
          </p:nvPr>
        </p:nvSpPr>
        <p:spPr/>
        <p:txBody>
          <a:bodyPr/>
          <a:lstStyle/>
          <a:p>
            <a:pPr marL="256032" indent="-256032">
              <a:buSzPct val="100000"/>
            </a:pPr>
            <a:r>
              <a:rPr lang="en-US" sz="2400" dirty="0"/>
              <a:t>Mangers should:</a:t>
            </a:r>
          </a:p>
          <a:p>
            <a:pPr marL="740664" lvl="1" indent="-283464"/>
            <a:r>
              <a:rPr lang="en-US" sz="2400" dirty="0"/>
              <a:t>Make sure an active policy defines what constitutes sexual harassment, informs employees they can be fired for sexually harassing another employee, and establishes procedures for how complaints can be made.</a:t>
            </a:r>
          </a:p>
          <a:p>
            <a:pPr marL="740664" lvl="1" indent="-283464"/>
            <a:r>
              <a:rPr lang="en-US" sz="2400" dirty="0"/>
              <a:t>Reassure employees that they will not encounter retaliation if they issue a complaint.</a:t>
            </a:r>
          </a:p>
        </p:txBody>
      </p:sp>
    </p:spTree>
    <p:extLst>
      <p:ext uri="{BB962C8B-B14F-4D97-AF65-F5344CB8AC3E}">
        <p14:creationId xmlns:p14="http://schemas.microsoft.com/office/powerpoint/2010/main" val="493221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of Abuse of Power </a:t>
            </a:r>
            <a:r>
              <a:rPr lang="en-US" sz="2000" b="0" dirty="0">
                <a:latin typeface="+mj-lt"/>
              </a:rPr>
              <a:t>(4 of 4)</a:t>
            </a:r>
          </a:p>
        </p:txBody>
      </p:sp>
      <p:sp>
        <p:nvSpPr>
          <p:cNvPr id="3" name="Content Placeholder 2"/>
          <p:cNvSpPr>
            <a:spLocks noGrp="1"/>
          </p:cNvSpPr>
          <p:nvPr>
            <p:ph idx="1"/>
          </p:nvPr>
        </p:nvSpPr>
        <p:spPr>
          <a:xfrm>
            <a:off x="457200" y="1600200"/>
            <a:ext cx="7848600" cy="4525963"/>
          </a:xfrm>
        </p:spPr>
        <p:txBody>
          <a:bodyPr/>
          <a:lstStyle/>
          <a:p>
            <a:pPr>
              <a:buSzPct val="100000"/>
            </a:pPr>
            <a:r>
              <a:rPr lang="en-US" sz="2400" dirty="0"/>
              <a:t>In addition, managers should:</a:t>
            </a:r>
          </a:p>
          <a:p>
            <a:pPr marL="740664" lvl="1" indent="-282575"/>
            <a:r>
              <a:rPr lang="en-US" sz="2400" dirty="0"/>
              <a:t>Investigate every complaint and include the legal and human resource departments.</a:t>
            </a:r>
          </a:p>
          <a:p>
            <a:pPr marL="740664" lvl="1" indent="-282575"/>
            <a:r>
              <a:rPr lang="en-US" sz="2400" dirty="0"/>
              <a:t>Make sure offenders are disciplined or terminated.</a:t>
            </a:r>
          </a:p>
          <a:p>
            <a:pPr marL="740664" lvl="1" indent="-282575"/>
            <a:r>
              <a:rPr lang="en-US" sz="2400" dirty="0"/>
              <a:t>Set up in-house seminars to raise employee awareness of the issues surrounding sexual harassment.</a:t>
            </a:r>
          </a:p>
        </p:txBody>
      </p:sp>
    </p:spTree>
    <p:extLst>
      <p:ext uri="{BB962C8B-B14F-4D97-AF65-F5344CB8AC3E}">
        <p14:creationId xmlns:p14="http://schemas.microsoft.com/office/powerpoint/2010/main" val="428653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(1 of 2)</a:t>
            </a:r>
            <a:endParaRPr lang="en-IN" sz="2000" b="0" dirty="0">
              <a:latin typeface="+mj-lt"/>
            </a:endParaRPr>
          </a:p>
        </p:txBody>
      </p:sp>
      <p:sp>
        <p:nvSpPr>
          <p:cNvPr id="4" name="Content Placeholder 3"/>
          <p:cNvSpPr>
            <a:spLocks noGrp="1"/>
          </p:cNvSpPr>
          <p:nvPr>
            <p:ph idx="1"/>
          </p:nvPr>
        </p:nvSpPr>
        <p:spPr>
          <a:xfrm>
            <a:off x="457200" y="1600200"/>
            <a:ext cx="7696200" cy="3505200"/>
          </a:xfrm>
        </p:spPr>
        <p:txBody>
          <a:bodyPr/>
          <a:lstStyle/>
          <a:p>
            <a:pPr marL="685800" lvl="0" indent="-685800" hangingPunct="0">
              <a:buClr>
                <a:schemeClr val="bg2"/>
              </a:buClr>
              <a:buSzPct val="100000"/>
              <a:buNone/>
            </a:pPr>
            <a:r>
              <a:rPr lang="en-US" sz="2400" b="1" dirty="0">
                <a:solidFill>
                  <a:srgbClr val="007FA3"/>
                </a:solidFill>
              </a:rPr>
              <a:t>11.1</a:t>
            </a:r>
            <a:r>
              <a:rPr lang="en-US" sz="2400" dirty="0"/>
              <a:t> Contrast leadership and power.</a:t>
            </a:r>
          </a:p>
          <a:p>
            <a:pPr marL="685800" lvl="0" indent="-685800" hangingPunct="0">
              <a:buClr>
                <a:schemeClr val="bg2"/>
              </a:buClr>
              <a:buSzPct val="100000"/>
              <a:buNone/>
            </a:pPr>
            <a:r>
              <a:rPr lang="en-US" sz="2400" b="1" dirty="0">
                <a:solidFill>
                  <a:srgbClr val="007FA3"/>
                </a:solidFill>
              </a:rPr>
              <a:t>11.2 </a:t>
            </a:r>
            <a:r>
              <a:rPr lang="en-US" sz="2400" dirty="0"/>
              <a:t>Explain the three bases of formal power and the two bases of personal power.</a:t>
            </a:r>
          </a:p>
          <a:p>
            <a:pPr marL="685800" lvl="0" indent="-685800" hangingPunct="0">
              <a:buClr>
                <a:schemeClr val="bg2"/>
              </a:buClr>
              <a:buSzPct val="100000"/>
              <a:buNone/>
            </a:pPr>
            <a:r>
              <a:rPr lang="en-US" sz="2400" b="1" dirty="0">
                <a:solidFill>
                  <a:srgbClr val="007FA3"/>
                </a:solidFill>
              </a:rPr>
              <a:t>11.3 </a:t>
            </a:r>
            <a:r>
              <a:rPr lang="en-US" sz="2400" dirty="0"/>
              <a:t>Explain the role of dependence in power relationships.</a:t>
            </a:r>
          </a:p>
          <a:p>
            <a:pPr marL="685800" lvl="0" indent="-685800" hangingPunct="0">
              <a:buClr>
                <a:schemeClr val="bg2"/>
              </a:buClr>
              <a:buSzPct val="100000"/>
              <a:buNone/>
            </a:pPr>
            <a:r>
              <a:rPr lang="en-US" sz="2400" b="1" dirty="0">
                <a:solidFill>
                  <a:srgbClr val="007FA3"/>
                </a:solidFill>
              </a:rPr>
              <a:t>11.4 </a:t>
            </a:r>
            <a:r>
              <a:rPr lang="en-US" sz="2400" dirty="0"/>
              <a:t>Identify power or influence tactics and their contingencies.</a:t>
            </a:r>
          </a:p>
        </p:txBody>
      </p:sp>
    </p:spTree>
    <p:extLst>
      <p:ext uri="{BB962C8B-B14F-4D97-AF65-F5344CB8AC3E}">
        <p14:creationId xmlns:p14="http://schemas.microsoft.com/office/powerpoint/2010/main" val="392597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Describe How Politics Work in Organizations </a:t>
            </a:r>
            <a:r>
              <a:rPr lang="en-US" sz="2000" b="0" dirty="0">
                <a:latin typeface="+mj-lt"/>
              </a:rPr>
              <a:t>(1 of 2)</a:t>
            </a:r>
          </a:p>
        </p:txBody>
      </p:sp>
      <p:sp>
        <p:nvSpPr>
          <p:cNvPr id="3" name="Content Placeholder 2"/>
          <p:cNvSpPr>
            <a:spLocks noGrp="1"/>
          </p:cNvSpPr>
          <p:nvPr>
            <p:ph idx="1"/>
          </p:nvPr>
        </p:nvSpPr>
        <p:spPr/>
        <p:txBody>
          <a:bodyPr/>
          <a:lstStyle/>
          <a:p>
            <a:pPr marL="256032" indent="-256032">
              <a:buSzPct val="100000"/>
            </a:pPr>
            <a:r>
              <a:rPr lang="en-US" sz="2400" b="1" dirty="0">
                <a:cs typeface="Arial" charset="0"/>
              </a:rPr>
              <a:t>Political behavior:</a:t>
            </a:r>
            <a:r>
              <a:rPr lang="en-US" sz="2400" dirty="0">
                <a:cs typeface="Arial" charset="0"/>
              </a:rPr>
              <a:t> activities that are not required as part of one’s formal role in the organization, but that influence the distribution of advantages within the organization.</a:t>
            </a:r>
          </a:p>
          <a:p>
            <a:pPr marL="740664" lvl="1"/>
            <a:r>
              <a:rPr lang="en-US" sz="2400" dirty="0">
                <a:cs typeface="Arial" charset="0"/>
              </a:rPr>
              <a:t>Outside of one’s specified job requirements.</a:t>
            </a:r>
          </a:p>
          <a:p>
            <a:pPr marL="740664" lvl="1"/>
            <a:r>
              <a:rPr lang="en-US" sz="2400" dirty="0">
                <a:cs typeface="Arial" charset="0"/>
              </a:rPr>
              <a:t>Encompasses efforts to influence decision- making goals, criteria, or processes.</a:t>
            </a:r>
          </a:p>
          <a:p>
            <a:pPr marL="740664" lvl="1"/>
            <a:r>
              <a:rPr lang="en-US" sz="2400" dirty="0">
                <a:cs typeface="Arial" charset="0"/>
              </a:rPr>
              <a:t>Includes such behaviors as withholding information, whistle-blowing, spreading rumors, and leaking confidential information.</a:t>
            </a:r>
            <a:endParaRPr lang="en-US" sz="2400" dirty="0"/>
          </a:p>
        </p:txBody>
      </p:sp>
    </p:spTree>
    <p:extLst>
      <p:ext uri="{BB962C8B-B14F-4D97-AF65-F5344CB8AC3E}">
        <p14:creationId xmlns:p14="http://schemas.microsoft.com/office/powerpoint/2010/main" val="1201042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Describe How Politics Work in Organizations </a:t>
            </a:r>
            <a:r>
              <a:rPr lang="en-US" sz="2000" b="0" dirty="0">
                <a:latin typeface="+mj-lt"/>
              </a:rPr>
              <a:t>(2 of 2)</a:t>
            </a:r>
          </a:p>
        </p:txBody>
      </p:sp>
      <p:sp>
        <p:nvSpPr>
          <p:cNvPr id="3" name="Content Placeholder 2"/>
          <p:cNvSpPr>
            <a:spLocks noGrp="1"/>
          </p:cNvSpPr>
          <p:nvPr>
            <p:ph idx="1"/>
          </p:nvPr>
        </p:nvSpPr>
        <p:spPr>
          <a:xfrm>
            <a:off x="457200" y="1600201"/>
            <a:ext cx="8229600" cy="381000"/>
          </a:xfrm>
        </p:spPr>
        <p:txBody>
          <a:bodyPr/>
          <a:lstStyle/>
          <a:p>
            <a:pPr marL="0" indent="0">
              <a:buNone/>
            </a:pPr>
            <a:r>
              <a:rPr lang="en-IN" sz="2000" b="1" dirty="0"/>
              <a:t>OB POLL</a:t>
            </a:r>
            <a:r>
              <a:rPr lang="en-IN" sz="2000" dirty="0"/>
              <a:t> Importance of </a:t>
            </a:r>
            <a:r>
              <a:rPr lang="en-IN" sz="2000" dirty="0" err="1"/>
              <a:t>Organizatoinal</a:t>
            </a:r>
            <a:r>
              <a:rPr lang="en-IN" sz="2000" dirty="0"/>
              <a:t> Politics from</a:t>
            </a:r>
            <a:endParaRPr lang="en-IN" dirty="0"/>
          </a:p>
        </p:txBody>
      </p:sp>
      <p:pic>
        <p:nvPicPr>
          <p:cNvPr id="5" name="Picture 4" descr="A bar diagram shows the results of an OB Poll on Importance of organizational politics listing different reasons employees get ahead in an organization.&#10;The diagram  shows four reasons employees get ahead in the workplace, as follows:&#10;Creativity: 4 percent.&#10;Initiative: 18 percent.&#10;Hard work: 27 percent.&#10;Politics: 51 perc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68" y="2274053"/>
            <a:ext cx="8222664" cy="3364747"/>
          </a:xfrm>
          <a:prstGeom prst="rect">
            <a:avLst/>
          </a:prstGeom>
        </p:spPr>
      </p:pic>
      <p:sp>
        <p:nvSpPr>
          <p:cNvPr id="4" name="Content Placeholder 3"/>
          <p:cNvSpPr>
            <a:spLocks noGrp="1"/>
          </p:cNvSpPr>
          <p:nvPr>
            <p:ph idx="13"/>
          </p:nvPr>
        </p:nvSpPr>
        <p:spPr>
          <a:xfrm>
            <a:off x="457200" y="5867400"/>
            <a:ext cx="8229600" cy="411163"/>
          </a:xfrm>
        </p:spPr>
        <p:txBody>
          <a:bodyPr/>
          <a:lstStyle/>
          <a:p>
            <a:pPr marL="0" indent="0">
              <a:buNone/>
            </a:pPr>
            <a:r>
              <a:rPr lang="en-US" sz="1200" i="1" dirty="0"/>
              <a:t>Source: </a:t>
            </a:r>
            <a:r>
              <a:rPr lang="en-US" sz="1200" dirty="0"/>
              <a:t>Based on D. Crampton, “Is How Americans Feel about Their Jobs Changing?” (September 28, 2012), http://corevalues.com/employee-motivation/is-how-americans-feel-about-their-jobs-changing.</a:t>
            </a:r>
          </a:p>
        </p:txBody>
      </p:sp>
    </p:spTree>
    <p:extLst>
      <p:ext uri="{BB962C8B-B14F-4D97-AF65-F5344CB8AC3E}">
        <p14:creationId xmlns:p14="http://schemas.microsoft.com/office/powerpoint/2010/main" val="2724660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of Political Behavior </a:t>
            </a:r>
            <a:r>
              <a:rPr lang="en-US" sz="2000" b="0" dirty="0">
                <a:latin typeface="+mj-lt"/>
              </a:rPr>
              <a:t>(1 of 7)</a:t>
            </a:r>
          </a:p>
        </p:txBody>
      </p:sp>
      <p:sp>
        <p:nvSpPr>
          <p:cNvPr id="3" name="Content Placeholder 2"/>
          <p:cNvSpPr>
            <a:spLocks noGrp="1"/>
          </p:cNvSpPr>
          <p:nvPr>
            <p:ph idx="1"/>
          </p:nvPr>
        </p:nvSpPr>
        <p:spPr>
          <a:xfrm>
            <a:off x="457200" y="1600201"/>
            <a:ext cx="8229600" cy="381000"/>
          </a:xfrm>
        </p:spPr>
        <p:txBody>
          <a:bodyPr/>
          <a:lstStyle/>
          <a:p>
            <a:pPr marL="0" indent="0">
              <a:buNone/>
            </a:pPr>
            <a:r>
              <a:rPr lang="en-IN" sz="2000" b="1" dirty="0"/>
              <a:t>Exhibit 11-3</a:t>
            </a:r>
            <a:r>
              <a:rPr lang="en-IN" sz="2000" dirty="0"/>
              <a:t> Factors That Influence Political </a:t>
            </a:r>
            <a:r>
              <a:rPr lang="en-IN" sz="2000" dirty="0" err="1"/>
              <a:t>Behavior</a:t>
            </a:r>
            <a:endParaRPr lang="en-IN" sz="2000" dirty="0"/>
          </a:p>
        </p:txBody>
      </p:sp>
      <p:pic>
        <p:nvPicPr>
          <p:cNvPr id="4" name="Picture 3" descr="A flow chart lists factors that influence political behavior, and the  relationship between them.&#10;The factors are listed as follows:&#10;1. Individual factors&#10;• High self-monitors&#10;• Internal locus of control&#10;• High Mach personality&#10;• Organizational investment&#10;• Perceived job alternatives&#10;• Expectations of success&#10;2. Organizational factors:&#10;• Reallocation of resources&#10;• Promotion opportunities&#10;• Low trust&#10;• Role ambiguity&#10;• Unclear performance evaluation system&#10;• Zero-sum reward practices&#10;• Democratic decision making&#10;• High performance pressures&#10;• Self-serving senior managers&#10;These point to Political Behavior from low to high, which then points to favorable outcomes:&#10;• Rewards&#10;• Averted punishments.&#10;Individual factors and Organizational factors combine to form Political behavior, which in turn, leads to Favorable outcom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014" y="1981200"/>
            <a:ext cx="7867852" cy="4303524"/>
          </a:xfrm>
          <a:prstGeom prst="rect">
            <a:avLst/>
          </a:prstGeom>
        </p:spPr>
      </p:pic>
    </p:spTree>
    <p:extLst>
      <p:ext uri="{BB962C8B-B14F-4D97-AF65-F5344CB8AC3E}">
        <p14:creationId xmlns:p14="http://schemas.microsoft.com/office/powerpoint/2010/main" val="2850709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of Political Behavior </a:t>
            </a:r>
            <a:r>
              <a:rPr lang="en-US" sz="2000" b="0" dirty="0">
                <a:latin typeface="+mj-lt"/>
              </a:rPr>
              <a:t>(2 of 7)</a:t>
            </a:r>
          </a:p>
        </p:txBody>
      </p:sp>
      <p:sp>
        <p:nvSpPr>
          <p:cNvPr id="3" name="Content Placeholder 2"/>
          <p:cNvSpPr>
            <a:spLocks noGrp="1"/>
          </p:cNvSpPr>
          <p:nvPr>
            <p:ph idx="1"/>
          </p:nvPr>
        </p:nvSpPr>
        <p:spPr>
          <a:xfrm>
            <a:off x="457200" y="1600201"/>
            <a:ext cx="8229600" cy="381000"/>
          </a:xfrm>
        </p:spPr>
        <p:txBody>
          <a:bodyPr/>
          <a:lstStyle/>
          <a:p>
            <a:pPr marL="0" indent="0">
              <a:buNone/>
            </a:pPr>
            <a:r>
              <a:rPr lang="en-IN" sz="2000" b="1" dirty="0"/>
              <a:t>Exhibit 11-4</a:t>
            </a:r>
            <a:r>
              <a:rPr lang="en-IN" sz="2000" dirty="0"/>
              <a:t> Employee Responses to Organizational Politics from</a:t>
            </a:r>
          </a:p>
        </p:txBody>
      </p:sp>
      <p:pic>
        <p:nvPicPr>
          <p:cNvPr id="4" name="Picture 3" descr="A flow chart lists responses of employees to organizational politics. Organizational politics may threaten employees, and may lead to Decreased job satisfaction, Increased anxiety and stress, Increased turnover, and Reduced performa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264" y="2022337"/>
            <a:ext cx="4331473" cy="4384695"/>
          </a:xfrm>
          <a:prstGeom prst="rect">
            <a:avLst/>
          </a:prstGeom>
        </p:spPr>
      </p:pic>
    </p:spTree>
    <p:extLst>
      <p:ext uri="{BB962C8B-B14F-4D97-AF65-F5344CB8AC3E}">
        <p14:creationId xmlns:p14="http://schemas.microsoft.com/office/powerpoint/2010/main" val="333070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of Political Behavior </a:t>
            </a:r>
            <a:r>
              <a:rPr lang="en-US" sz="2000" b="0" dirty="0">
                <a:latin typeface="+mj-lt"/>
              </a:rPr>
              <a:t>(3 of 7)</a:t>
            </a:r>
          </a:p>
        </p:txBody>
      </p:sp>
      <p:sp>
        <p:nvSpPr>
          <p:cNvPr id="3" name="Content Placeholder 2"/>
          <p:cNvSpPr>
            <a:spLocks noGrp="1"/>
          </p:cNvSpPr>
          <p:nvPr>
            <p:ph idx="1"/>
          </p:nvPr>
        </p:nvSpPr>
        <p:spPr>
          <a:xfrm>
            <a:off x="457200" y="1600201"/>
            <a:ext cx="8229600" cy="304800"/>
          </a:xfrm>
        </p:spPr>
        <p:txBody>
          <a:bodyPr/>
          <a:lstStyle/>
          <a:p>
            <a:pPr marL="0" indent="0">
              <a:spcBef>
                <a:spcPts val="500"/>
              </a:spcBef>
              <a:buNone/>
            </a:pPr>
            <a:r>
              <a:rPr lang="en-US" sz="2000" b="1" dirty="0"/>
              <a:t>Exhibit 11-5</a:t>
            </a:r>
            <a:r>
              <a:rPr lang="en-US" sz="2000" dirty="0"/>
              <a:t> Defensive Behaviors</a:t>
            </a:r>
          </a:p>
        </p:txBody>
      </p:sp>
      <p:graphicFrame>
        <p:nvGraphicFramePr>
          <p:cNvPr id="4" name="Table 3"/>
          <p:cNvGraphicFramePr>
            <a:graphicFrameLocks noGrp="1"/>
          </p:cNvGraphicFramePr>
          <p:nvPr>
            <p:extLst>
              <p:ext uri="{D42A27DB-BD31-4B8C-83A1-F6EECF244321}">
                <p14:modId xmlns:p14="http://schemas.microsoft.com/office/powerpoint/2010/main" val="1030604940"/>
              </p:ext>
            </p:extLst>
          </p:nvPr>
        </p:nvGraphicFramePr>
        <p:xfrm>
          <a:off x="457200" y="2028825"/>
          <a:ext cx="8229600" cy="4323244"/>
        </p:xfrm>
        <a:graphic>
          <a:graphicData uri="http://schemas.openxmlformats.org/drawingml/2006/table">
            <a:tbl>
              <a:tblPr firstRow="1" bandRow="1">
                <a:tableStyleId>{3B4B98B0-60AC-42C2-AFA5-B58CD77FA1E5}</a:tableStyleId>
              </a:tblPr>
              <a:tblGrid>
                <a:gridCol w="8229600">
                  <a:extLst>
                    <a:ext uri="{9D8B030D-6E8A-4147-A177-3AD203B41FA5}">
                      <a16:colId xmlns:a16="http://schemas.microsoft.com/office/drawing/2014/main" val="1347853424"/>
                    </a:ext>
                  </a:extLst>
                </a:gridCol>
              </a:tblGrid>
              <a:tr h="337984">
                <a:tc>
                  <a:txBody>
                    <a:bodyPr/>
                    <a:lstStyle/>
                    <a:p>
                      <a:pPr>
                        <a:spcBef>
                          <a:spcPts val="500"/>
                        </a:spcBef>
                      </a:pPr>
                      <a:r>
                        <a:rPr lang="en-US" sz="1400" b="1" kern="1200" baseline="0" dirty="0">
                          <a:solidFill>
                            <a:schemeClr val="tx1"/>
                          </a:solidFill>
                          <a:latin typeface="+mn-lt"/>
                          <a:ea typeface="+mn-ea"/>
                          <a:cs typeface="+mn-cs"/>
                        </a:rPr>
                        <a:t>Avoiding Action</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2622724"/>
                  </a:ext>
                </a:extLst>
              </a:tr>
              <a:tr h="1757516">
                <a:tc>
                  <a:txBody>
                    <a:bodyPr/>
                    <a:lstStyle/>
                    <a:p>
                      <a:pPr>
                        <a:spcBef>
                          <a:spcPts val="600"/>
                        </a:spcBef>
                      </a:pPr>
                      <a:r>
                        <a:rPr lang="en-US" sz="1400" b="1" i="0" u="none" strike="noStrike" kern="1200" baseline="0" dirty="0">
                          <a:solidFill>
                            <a:schemeClr val="tx1"/>
                          </a:solidFill>
                          <a:latin typeface="+mn-lt"/>
                          <a:ea typeface="+mn-ea"/>
                          <a:cs typeface="+mn-cs"/>
                        </a:rPr>
                        <a:t>Overconforming. </a:t>
                      </a:r>
                      <a:r>
                        <a:rPr lang="en-US" sz="1400" b="0" i="0" u="none" strike="noStrike" kern="1200" baseline="0" dirty="0">
                          <a:solidFill>
                            <a:schemeClr val="tx1"/>
                          </a:solidFill>
                          <a:latin typeface="+mn-lt"/>
                          <a:ea typeface="+mn-ea"/>
                          <a:cs typeface="+mn-cs"/>
                        </a:rPr>
                        <a:t>Strictly interpreting your responsibility by saying things like “The rules clearly state...”or “This is the way we’ve always done it.”</a:t>
                      </a:r>
                    </a:p>
                    <a:p>
                      <a:pPr>
                        <a:spcBef>
                          <a:spcPts val="600"/>
                        </a:spcBef>
                      </a:pPr>
                      <a:r>
                        <a:rPr lang="en-US" sz="1400" b="1" i="0" u="none" strike="noStrike" kern="1200" baseline="0" dirty="0">
                          <a:solidFill>
                            <a:schemeClr val="tx1"/>
                          </a:solidFill>
                          <a:latin typeface="+mn-lt"/>
                          <a:ea typeface="+mn-ea"/>
                          <a:cs typeface="+mn-cs"/>
                        </a:rPr>
                        <a:t>Buck passing. </a:t>
                      </a:r>
                      <a:r>
                        <a:rPr lang="en-US" sz="1400" b="0" i="0" u="none" strike="noStrike" kern="1200" baseline="0" dirty="0">
                          <a:solidFill>
                            <a:schemeClr val="tx1"/>
                          </a:solidFill>
                          <a:latin typeface="+mn-lt"/>
                          <a:ea typeface="+mn-ea"/>
                          <a:cs typeface="+mn-cs"/>
                        </a:rPr>
                        <a:t>Transferring responsibility for the execution of a task or decision to someone else.</a:t>
                      </a:r>
                    </a:p>
                    <a:p>
                      <a:pPr>
                        <a:spcBef>
                          <a:spcPts val="600"/>
                        </a:spcBef>
                      </a:pPr>
                      <a:r>
                        <a:rPr lang="en-US" sz="1400" b="1" i="0" u="none" strike="noStrike" kern="1200" baseline="0" dirty="0">
                          <a:solidFill>
                            <a:schemeClr val="tx1"/>
                          </a:solidFill>
                          <a:latin typeface="+mn-lt"/>
                          <a:ea typeface="+mn-ea"/>
                          <a:cs typeface="+mn-cs"/>
                        </a:rPr>
                        <a:t>Playing dumb. </a:t>
                      </a:r>
                      <a:r>
                        <a:rPr lang="en-US" sz="1400" b="0" i="0" u="none" strike="noStrike" kern="1200" baseline="0" dirty="0">
                          <a:solidFill>
                            <a:schemeClr val="tx1"/>
                          </a:solidFill>
                          <a:latin typeface="+mn-lt"/>
                          <a:ea typeface="+mn-ea"/>
                          <a:cs typeface="+mn-cs"/>
                        </a:rPr>
                        <a:t>Avoiding an unwanted task by falsely pleading ignorance or inability.</a:t>
                      </a:r>
                    </a:p>
                    <a:p>
                      <a:pPr>
                        <a:spcBef>
                          <a:spcPts val="600"/>
                        </a:spcBef>
                      </a:pPr>
                      <a:r>
                        <a:rPr lang="en-US" sz="1400" b="1" i="0" u="none" strike="noStrike" kern="1200" baseline="0" dirty="0">
                          <a:solidFill>
                            <a:schemeClr val="tx1"/>
                          </a:solidFill>
                          <a:latin typeface="+mn-lt"/>
                          <a:ea typeface="+mn-ea"/>
                          <a:cs typeface="+mn-cs"/>
                        </a:rPr>
                        <a:t>Stretching. </a:t>
                      </a:r>
                      <a:r>
                        <a:rPr lang="en-US" sz="1400" b="0" i="0" u="none" strike="noStrike" kern="1200" baseline="0" dirty="0">
                          <a:solidFill>
                            <a:schemeClr val="tx1"/>
                          </a:solidFill>
                          <a:latin typeface="+mn-lt"/>
                          <a:ea typeface="+mn-ea"/>
                          <a:cs typeface="+mn-cs"/>
                        </a:rPr>
                        <a:t>Prolonging a task so that one person appears to be occupied—for example, turning a two-week task into a 4-month job.</a:t>
                      </a:r>
                    </a:p>
                    <a:p>
                      <a:pPr>
                        <a:spcBef>
                          <a:spcPts val="600"/>
                        </a:spcBef>
                      </a:pPr>
                      <a:r>
                        <a:rPr lang="en-US" sz="1400" b="1" i="0" u="none" strike="noStrike" kern="1200" baseline="0" dirty="0">
                          <a:solidFill>
                            <a:schemeClr val="tx1"/>
                          </a:solidFill>
                          <a:latin typeface="+mn-lt"/>
                          <a:ea typeface="+mn-ea"/>
                          <a:cs typeface="+mn-cs"/>
                        </a:rPr>
                        <a:t>Stalling. </a:t>
                      </a:r>
                      <a:r>
                        <a:rPr lang="en-US" sz="1400" b="0" i="0" u="none" strike="noStrike" kern="1200" baseline="0" dirty="0">
                          <a:solidFill>
                            <a:schemeClr val="tx1"/>
                          </a:solidFill>
                          <a:latin typeface="+mn-lt"/>
                          <a:ea typeface="+mn-ea"/>
                          <a:cs typeface="+mn-cs"/>
                        </a:rPr>
                        <a:t>Appearing to be more or less supportive publicly while doing little or nothing privately.</a:t>
                      </a: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761302"/>
                  </a:ext>
                </a:extLst>
              </a:tr>
              <a:tr h="337984">
                <a:tc>
                  <a:txBody>
                    <a:bodyPr/>
                    <a:lstStyle/>
                    <a:p>
                      <a:pPr>
                        <a:spcBef>
                          <a:spcPts val="500"/>
                        </a:spcBef>
                      </a:pPr>
                      <a:r>
                        <a:rPr lang="en-US" sz="1400" b="1" i="0" u="none" strike="noStrike" kern="1200" baseline="0" dirty="0">
                          <a:solidFill>
                            <a:schemeClr val="tx1"/>
                          </a:solidFill>
                          <a:latin typeface="+mn-lt"/>
                          <a:ea typeface="+mn-ea"/>
                          <a:cs typeface="+mn-cs"/>
                        </a:rPr>
                        <a:t>Avoiding Blame</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630306"/>
                  </a:ext>
                </a:extLst>
              </a:tr>
              <a:tr h="1757516">
                <a:tc>
                  <a:txBody>
                    <a:bodyPr/>
                    <a:lstStyle/>
                    <a:p>
                      <a:pPr>
                        <a:spcBef>
                          <a:spcPts val="600"/>
                        </a:spcBef>
                      </a:pPr>
                      <a:r>
                        <a:rPr lang="en-US" sz="1400" b="1" i="0" u="none" strike="noStrike" kern="1200" baseline="0" dirty="0">
                          <a:solidFill>
                            <a:schemeClr val="tx1"/>
                          </a:solidFill>
                          <a:latin typeface="+mn-lt"/>
                          <a:ea typeface="+mn-ea"/>
                          <a:cs typeface="+mn-cs"/>
                        </a:rPr>
                        <a:t>Bluffing. </a:t>
                      </a:r>
                      <a:r>
                        <a:rPr lang="en-US" sz="1400" b="0" i="0" u="none" strike="noStrike" kern="1200" baseline="0" dirty="0">
                          <a:solidFill>
                            <a:schemeClr val="tx1"/>
                          </a:solidFill>
                          <a:latin typeface="+mn-lt"/>
                          <a:ea typeface="+mn-ea"/>
                          <a:cs typeface="+mn-cs"/>
                        </a:rPr>
                        <a:t>Rigorously documenting activity to project an image of competence and thoroughness, known as “covering your rear.”</a:t>
                      </a:r>
                    </a:p>
                    <a:p>
                      <a:pPr>
                        <a:spcBef>
                          <a:spcPts val="600"/>
                        </a:spcBef>
                      </a:pPr>
                      <a:r>
                        <a:rPr lang="en-US" sz="1400" b="1" i="0" u="none" strike="noStrike" kern="1200" baseline="0" dirty="0">
                          <a:solidFill>
                            <a:schemeClr val="tx1"/>
                          </a:solidFill>
                          <a:latin typeface="+mn-lt"/>
                          <a:ea typeface="+mn-ea"/>
                          <a:cs typeface="+mn-cs"/>
                        </a:rPr>
                        <a:t>Playing safe. </a:t>
                      </a:r>
                      <a:r>
                        <a:rPr lang="en-US" sz="1400" b="0" i="0" u="none" strike="noStrike" kern="1200" baseline="0" dirty="0">
                          <a:solidFill>
                            <a:schemeClr val="tx1"/>
                          </a:solidFill>
                          <a:latin typeface="+mn-lt"/>
                          <a:ea typeface="+mn-ea"/>
                          <a:cs typeface="+mn-cs"/>
                        </a:rPr>
                        <a:t>Evading situations that may reflect unfavorably. It includes taking on only projects with a high probability of success, having risky decisions approved by superiors, qualifying expressions of judgment, and taking neutral positions in conflicts.</a:t>
                      </a:r>
                    </a:p>
                    <a:p>
                      <a:pPr>
                        <a:spcBef>
                          <a:spcPts val="600"/>
                        </a:spcBef>
                      </a:pPr>
                      <a:r>
                        <a:rPr lang="en-US" sz="1400" b="1" i="0" u="none" strike="noStrike" kern="1200" baseline="0" dirty="0">
                          <a:solidFill>
                            <a:schemeClr val="tx1"/>
                          </a:solidFill>
                          <a:latin typeface="+mn-lt"/>
                          <a:ea typeface="+mn-ea"/>
                          <a:cs typeface="+mn-cs"/>
                        </a:rPr>
                        <a:t>Justifying. </a:t>
                      </a:r>
                      <a:r>
                        <a:rPr lang="en-US" sz="1400" b="0" i="0" u="none" strike="noStrike" kern="1200" baseline="0" dirty="0">
                          <a:solidFill>
                            <a:schemeClr val="tx1"/>
                          </a:solidFill>
                          <a:latin typeface="+mn-lt"/>
                          <a:ea typeface="+mn-ea"/>
                          <a:cs typeface="+mn-cs"/>
                        </a:rPr>
                        <a:t>Developing explanations that lessen one’s responsibility for a negative outcome and/or apologizing to demonstrate remorse, or both.</a:t>
                      </a:r>
                      <a:endParaRPr lang="en-US" sz="1400" b="0"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116078"/>
                  </a:ext>
                </a:extLst>
              </a:tr>
            </a:tbl>
          </a:graphicData>
        </a:graphic>
      </p:graphicFrame>
    </p:spTree>
    <p:extLst>
      <p:ext uri="{BB962C8B-B14F-4D97-AF65-F5344CB8AC3E}">
        <p14:creationId xmlns:p14="http://schemas.microsoft.com/office/powerpoint/2010/main" val="651474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of Political Behavior </a:t>
            </a:r>
            <a:r>
              <a:rPr lang="en-US" sz="2000" b="0" dirty="0">
                <a:latin typeface="+mj-lt"/>
              </a:rPr>
              <a:t>(4 of 7)</a:t>
            </a:r>
          </a:p>
        </p:txBody>
      </p:sp>
      <p:sp>
        <p:nvSpPr>
          <p:cNvPr id="3" name="Content Placeholder 2"/>
          <p:cNvSpPr>
            <a:spLocks noGrp="1"/>
          </p:cNvSpPr>
          <p:nvPr>
            <p:ph idx="1"/>
          </p:nvPr>
        </p:nvSpPr>
        <p:spPr>
          <a:xfrm>
            <a:off x="457200" y="1600201"/>
            <a:ext cx="8229600" cy="381000"/>
          </a:xfrm>
        </p:spPr>
        <p:txBody>
          <a:bodyPr/>
          <a:lstStyle/>
          <a:p>
            <a:pPr marL="0" indent="0">
              <a:buNone/>
            </a:pPr>
            <a:r>
              <a:rPr lang="en-US" sz="2000" dirty="0"/>
              <a:t>[</a:t>
            </a:r>
            <a:r>
              <a:rPr lang="en-US" sz="2000" b="1" dirty="0"/>
              <a:t>Exhibit 11-5 </a:t>
            </a:r>
            <a:r>
              <a:rPr lang="en-US" sz="2000" dirty="0"/>
              <a:t>Continued]</a:t>
            </a:r>
          </a:p>
        </p:txBody>
      </p:sp>
      <p:graphicFrame>
        <p:nvGraphicFramePr>
          <p:cNvPr id="4" name="Table 3"/>
          <p:cNvGraphicFramePr>
            <a:graphicFrameLocks noGrp="1"/>
          </p:cNvGraphicFramePr>
          <p:nvPr>
            <p:extLst>
              <p:ext uri="{D42A27DB-BD31-4B8C-83A1-F6EECF244321}">
                <p14:modId xmlns:p14="http://schemas.microsoft.com/office/powerpoint/2010/main" val="2177726638"/>
              </p:ext>
            </p:extLst>
          </p:nvPr>
        </p:nvGraphicFramePr>
        <p:xfrm>
          <a:off x="447675" y="2270760"/>
          <a:ext cx="8229600" cy="2377440"/>
        </p:xfrm>
        <a:graphic>
          <a:graphicData uri="http://schemas.openxmlformats.org/drawingml/2006/table">
            <a:tbl>
              <a:tblPr firstRow="1" bandRow="1">
                <a:tableStyleId>{3B4B98B0-60AC-42C2-AFA5-B58CD77FA1E5}</a:tableStyleId>
              </a:tblPr>
              <a:tblGrid>
                <a:gridCol w="8229600">
                  <a:extLst>
                    <a:ext uri="{9D8B030D-6E8A-4147-A177-3AD203B41FA5}">
                      <a16:colId xmlns:a16="http://schemas.microsoft.com/office/drawing/2014/main" val="1347853424"/>
                    </a:ext>
                  </a:extLst>
                </a:gridCol>
              </a:tblGrid>
              <a:tr h="1133856">
                <a:tc>
                  <a:txBody>
                    <a:bodyPr/>
                    <a:lstStyle/>
                    <a:p>
                      <a:pPr>
                        <a:spcBef>
                          <a:spcPts val="600"/>
                        </a:spcBef>
                      </a:pPr>
                      <a:r>
                        <a:rPr lang="en-US" sz="1400" b="1" i="0" u="none" strike="noStrike" kern="1200" baseline="0" dirty="0">
                          <a:solidFill>
                            <a:schemeClr val="tx1"/>
                          </a:solidFill>
                          <a:latin typeface="+mn-lt"/>
                          <a:ea typeface="+mn-ea"/>
                          <a:cs typeface="+mn-cs"/>
                        </a:rPr>
                        <a:t>Scapegoating. </a:t>
                      </a:r>
                      <a:r>
                        <a:rPr lang="en-US" sz="1400" b="0" i="0" u="none" strike="noStrike" kern="1200" baseline="0" dirty="0">
                          <a:solidFill>
                            <a:schemeClr val="tx1"/>
                          </a:solidFill>
                          <a:latin typeface="+mn-lt"/>
                          <a:ea typeface="+mn-ea"/>
                          <a:cs typeface="+mn-cs"/>
                        </a:rPr>
                        <a:t>Placing the blame for a negative outcome on external factors that are not entirely blameworthy.</a:t>
                      </a:r>
                    </a:p>
                    <a:p>
                      <a:pPr>
                        <a:spcBef>
                          <a:spcPts val="600"/>
                        </a:spcBef>
                      </a:pPr>
                      <a:r>
                        <a:rPr lang="en-US" sz="1400" b="1" i="0" u="none" strike="noStrike" kern="1200" baseline="0" dirty="0">
                          <a:solidFill>
                            <a:schemeClr val="tx1"/>
                          </a:solidFill>
                          <a:latin typeface="+mn-lt"/>
                          <a:ea typeface="+mn-ea"/>
                          <a:cs typeface="+mn-cs"/>
                        </a:rPr>
                        <a:t>Misrepresenting. </a:t>
                      </a:r>
                      <a:r>
                        <a:rPr lang="en-US" sz="1400" b="0" i="0" u="none" strike="noStrike" kern="1200" baseline="0" dirty="0">
                          <a:solidFill>
                            <a:schemeClr val="tx1"/>
                          </a:solidFill>
                          <a:latin typeface="+mn-lt"/>
                          <a:ea typeface="+mn-ea"/>
                          <a:cs typeface="+mn-cs"/>
                        </a:rPr>
                        <a:t>Manipulation of information by distortion, embellishment, deception, selective presentation, or obfuscation.</a:t>
                      </a: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116078"/>
                  </a:ext>
                </a:extLst>
              </a:tr>
              <a:tr h="365760">
                <a:tc>
                  <a:txBody>
                    <a:bodyPr/>
                    <a:lstStyle/>
                    <a:p>
                      <a:pPr>
                        <a:spcBef>
                          <a:spcPts val="600"/>
                        </a:spcBef>
                      </a:pPr>
                      <a:r>
                        <a:rPr lang="en-US" sz="1400" b="1" i="0" u="none" strike="noStrike" kern="1200" baseline="0" dirty="0">
                          <a:solidFill>
                            <a:schemeClr val="tx1"/>
                          </a:solidFill>
                          <a:latin typeface="+mn-lt"/>
                          <a:ea typeface="+mn-ea"/>
                          <a:cs typeface="+mn-cs"/>
                        </a:rPr>
                        <a:t>Avoiding Change</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3091235"/>
                  </a:ext>
                </a:extLst>
              </a:tr>
              <a:tr h="877824">
                <a:tc>
                  <a:txBody>
                    <a:bodyPr/>
                    <a:lstStyle/>
                    <a:p>
                      <a:pPr marL="0" indent="0">
                        <a:spcBef>
                          <a:spcPts val="600"/>
                        </a:spcBef>
                        <a:buFontTx/>
                        <a:buNone/>
                      </a:pPr>
                      <a:r>
                        <a:rPr lang="en-US" sz="1400" b="1" i="0" u="none" strike="noStrike" kern="1200" baseline="0" dirty="0">
                          <a:solidFill>
                            <a:schemeClr val="tx1"/>
                          </a:solidFill>
                          <a:latin typeface="+mn-lt"/>
                          <a:ea typeface="+mn-ea"/>
                          <a:cs typeface="+mn-cs"/>
                        </a:rPr>
                        <a:t>Prevention. </a:t>
                      </a:r>
                      <a:r>
                        <a:rPr lang="en-US" sz="1400" b="0" i="0" u="none" strike="noStrike" kern="1200" baseline="0" dirty="0">
                          <a:solidFill>
                            <a:schemeClr val="tx1"/>
                          </a:solidFill>
                          <a:latin typeface="+mn-lt"/>
                          <a:ea typeface="+mn-ea"/>
                          <a:cs typeface="+mn-cs"/>
                        </a:rPr>
                        <a:t>Trying to prevent a threatening change from occurring.</a:t>
                      </a:r>
                    </a:p>
                    <a:p>
                      <a:pPr>
                        <a:spcBef>
                          <a:spcPts val="600"/>
                        </a:spcBef>
                      </a:pPr>
                      <a:r>
                        <a:rPr lang="en-US" sz="1400" b="1" i="0" u="none" strike="noStrike" kern="1200" baseline="0" dirty="0">
                          <a:solidFill>
                            <a:schemeClr val="tx1"/>
                          </a:solidFill>
                          <a:latin typeface="+mn-lt"/>
                          <a:ea typeface="+mn-ea"/>
                          <a:cs typeface="+mn-cs"/>
                        </a:rPr>
                        <a:t>Self-protection. </a:t>
                      </a:r>
                      <a:r>
                        <a:rPr lang="en-US" sz="1400" b="0" i="0" u="none" strike="noStrike" kern="1200" baseline="0" dirty="0">
                          <a:solidFill>
                            <a:schemeClr val="tx1"/>
                          </a:solidFill>
                          <a:latin typeface="+mn-lt"/>
                          <a:ea typeface="+mn-ea"/>
                          <a:cs typeface="+mn-cs"/>
                        </a:rPr>
                        <a:t>Acting in ways to protect one’s self-interest during change by guarding information or other resources.</a:t>
                      </a: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6399248"/>
                  </a:ext>
                </a:extLst>
              </a:tr>
            </a:tbl>
          </a:graphicData>
        </a:graphic>
      </p:graphicFrame>
    </p:spTree>
    <p:extLst>
      <p:ext uri="{BB962C8B-B14F-4D97-AF65-F5344CB8AC3E}">
        <p14:creationId xmlns:p14="http://schemas.microsoft.com/office/powerpoint/2010/main" val="1017754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of Political Behavior </a:t>
            </a:r>
            <a:r>
              <a:rPr lang="en-US" sz="2000" b="0" dirty="0">
                <a:latin typeface="+mj-lt"/>
              </a:rPr>
              <a:t>(5 of 7)</a:t>
            </a:r>
          </a:p>
        </p:txBody>
      </p:sp>
      <p:sp>
        <p:nvSpPr>
          <p:cNvPr id="3" name="Content Placeholder 2"/>
          <p:cNvSpPr>
            <a:spLocks noGrp="1"/>
          </p:cNvSpPr>
          <p:nvPr>
            <p:ph idx="1"/>
          </p:nvPr>
        </p:nvSpPr>
        <p:spPr/>
        <p:txBody>
          <a:bodyPr/>
          <a:lstStyle/>
          <a:p>
            <a:pPr marL="256032" indent="-256032">
              <a:buSzPct val="100000"/>
            </a:pPr>
            <a:r>
              <a:rPr lang="en-US" sz="2400" b="1" dirty="0">
                <a:cs typeface="Arial" charset="0"/>
              </a:rPr>
              <a:t>Impression management (IM): </a:t>
            </a:r>
            <a:r>
              <a:rPr lang="en-US" sz="2400" dirty="0">
                <a:cs typeface="Arial" charset="0"/>
              </a:rPr>
              <a:t>the process by which individuals attempt to control the impression others form of them.</a:t>
            </a:r>
          </a:p>
          <a:p>
            <a:pPr marL="740664" lvl="2" indent="-283464">
              <a:buFont typeface="Arial" panose="020B0604020202020204" pitchFamily="34" charset="0"/>
              <a:buChar char="–"/>
            </a:pPr>
            <a:r>
              <a:rPr lang="en-US" sz="2400" dirty="0">
                <a:cs typeface="Arial" charset="0"/>
              </a:rPr>
              <a:t>Mostly high self-monitors.</a:t>
            </a:r>
          </a:p>
          <a:p>
            <a:pPr marL="740664" lvl="2" indent="-283464">
              <a:buFont typeface="Arial" panose="020B0604020202020204" pitchFamily="34" charset="0"/>
              <a:buChar char="–"/>
            </a:pPr>
            <a:r>
              <a:rPr lang="en-US" sz="2400" dirty="0">
                <a:cs typeface="Arial" charset="0"/>
              </a:rPr>
              <a:t>Impressions people convey are not necessarily false – they might truly believe them.</a:t>
            </a:r>
          </a:p>
          <a:p>
            <a:pPr marL="740664" lvl="2" indent="-283464">
              <a:buFont typeface="Arial" panose="020B0604020202020204" pitchFamily="34" charset="0"/>
              <a:buChar char="–"/>
            </a:pPr>
            <a:r>
              <a:rPr lang="en-US" sz="2400" dirty="0">
                <a:cs typeface="Arial" charset="0"/>
              </a:rPr>
              <a:t>Intentional misrepresentation may have a high cost.</a:t>
            </a:r>
          </a:p>
          <a:p>
            <a:pPr marL="256032" indent="-256032">
              <a:buSzPct val="100000"/>
            </a:pPr>
            <a:r>
              <a:rPr lang="en-US" sz="2400" dirty="0">
                <a:cs typeface="Arial" charset="0"/>
              </a:rPr>
              <a:t>The effectiveness of IM depends on the situation.</a:t>
            </a:r>
            <a:endParaRPr lang="en-US" sz="2400" dirty="0"/>
          </a:p>
        </p:txBody>
      </p:sp>
    </p:spTree>
    <p:extLst>
      <p:ext uri="{BB962C8B-B14F-4D97-AF65-F5344CB8AC3E}">
        <p14:creationId xmlns:p14="http://schemas.microsoft.com/office/powerpoint/2010/main" val="4082490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of Political Behavior </a:t>
            </a:r>
            <a:r>
              <a:rPr lang="en-US" sz="2000" b="0" dirty="0">
                <a:latin typeface="+mj-lt"/>
              </a:rPr>
              <a:t>(6 of 7)</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The Ethics of Behaving Politically</a:t>
            </a:r>
          </a:p>
          <a:p>
            <a:pPr marL="740664" lvl="1"/>
            <a:r>
              <a:rPr lang="en-US" sz="2400" dirty="0">
                <a:cs typeface="Arial" charset="0"/>
              </a:rPr>
              <a:t>Questions to consider:</a:t>
            </a:r>
          </a:p>
          <a:p>
            <a:pPr lvl="2"/>
            <a:r>
              <a:rPr lang="en-US" sz="2400" dirty="0">
                <a:cs typeface="Arial" charset="0"/>
              </a:rPr>
              <a:t>What is the utility of engaging in politicking?</a:t>
            </a:r>
          </a:p>
          <a:p>
            <a:pPr lvl="2"/>
            <a:r>
              <a:rPr lang="en-US" sz="2400" dirty="0"/>
              <a:t>How does the utility of engaging in the political behavior balance out any harm (or potential harm) it will do to others?</a:t>
            </a:r>
          </a:p>
          <a:p>
            <a:pPr lvl="2"/>
            <a:r>
              <a:rPr lang="en-US" sz="2400" dirty="0">
                <a:cs typeface="Arial" charset="0"/>
              </a:rPr>
              <a:t>Does the political activity conform to standards of equity and justice? </a:t>
            </a:r>
            <a:endParaRPr lang="en-US" sz="2400" dirty="0"/>
          </a:p>
        </p:txBody>
      </p:sp>
    </p:spTree>
    <p:extLst>
      <p:ext uri="{BB962C8B-B14F-4D97-AF65-F5344CB8AC3E}">
        <p14:creationId xmlns:p14="http://schemas.microsoft.com/office/powerpoint/2010/main" val="481325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of Political Behavior </a:t>
            </a:r>
            <a:r>
              <a:rPr lang="en-US" sz="2000" b="0" dirty="0">
                <a:latin typeface="+mj-lt"/>
              </a:rPr>
              <a:t>(7 of 7)</a:t>
            </a:r>
          </a:p>
        </p:txBody>
      </p:sp>
      <p:sp>
        <p:nvSpPr>
          <p:cNvPr id="3" name="Content Placeholder 2"/>
          <p:cNvSpPr>
            <a:spLocks noGrp="1"/>
          </p:cNvSpPr>
          <p:nvPr>
            <p:ph idx="1"/>
          </p:nvPr>
        </p:nvSpPr>
        <p:spPr>
          <a:xfrm>
            <a:off x="457200" y="1600201"/>
            <a:ext cx="8229600" cy="304800"/>
          </a:xfrm>
        </p:spPr>
        <p:txBody>
          <a:bodyPr/>
          <a:lstStyle/>
          <a:p>
            <a:pPr marL="0" indent="0">
              <a:buNone/>
            </a:pPr>
            <a:r>
              <a:rPr lang="en-IN" sz="2000" b="1" dirty="0"/>
              <a:t>Exhibit 11-7</a:t>
            </a:r>
            <a:r>
              <a:rPr lang="en-IN" sz="2000" dirty="0"/>
              <a:t> Drawing Your Political Map</a:t>
            </a:r>
          </a:p>
        </p:txBody>
      </p:sp>
      <p:pic>
        <p:nvPicPr>
          <p:cNvPr id="4" name="Picture 3" descr="A political map shows connections between an individual and other decision makers in the organization.&#10;The first part of the map has a circle at its center labeled You. This circle is connected to five other circles. You are closely connected to Jamie in operations, who has his own five connections, and to  Zack in Finance, who has his own four connections.  You are loosely connected with Lane in HR, who has three connections of her own. You have no connections to Jia in Sales, and Marty in IT, each of whom has two connections.&#10;The second part of the map shows Jamie's connections.  Jamie is closely connected to  Mark, Jamie’s former coworker. Jamie  also has loose connections with Anna, Senior VP, Jamie’s boss; Tamar, Drew’s best friend, and with Chris, Jamie’s spouse. Jamie has no connection at all with CJ, Jamie's favorite blogg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005" y="1959435"/>
            <a:ext cx="5479991" cy="4468575"/>
          </a:xfrm>
          <a:prstGeom prst="rect">
            <a:avLst/>
          </a:prstGeom>
        </p:spPr>
      </p:pic>
    </p:spTree>
    <p:extLst>
      <p:ext uri="{BB962C8B-B14F-4D97-AF65-F5344CB8AC3E}">
        <p14:creationId xmlns:p14="http://schemas.microsoft.com/office/powerpoint/2010/main" val="3315321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Implications for Managers </a:t>
            </a:r>
            <a:r>
              <a:rPr lang="en-US" sz="2000" b="0" dirty="0">
                <a:latin typeface="+mj-lt"/>
              </a:rPr>
              <a:t>(1 of 2)</a:t>
            </a:r>
          </a:p>
        </p:txBody>
      </p:sp>
      <p:sp>
        <p:nvSpPr>
          <p:cNvPr id="3" name="Content Placeholder 2"/>
          <p:cNvSpPr>
            <a:spLocks noGrp="1"/>
          </p:cNvSpPr>
          <p:nvPr>
            <p:ph idx="1"/>
          </p:nvPr>
        </p:nvSpPr>
        <p:spPr>
          <a:xfrm>
            <a:off x="457200" y="1600200"/>
            <a:ext cx="8077200" cy="4495800"/>
          </a:xfrm>
        </p:spPr>
        <p:txBody>
          <a:bodyPr/>
          <a:lstStyle/>
          <a:p>
            <a:pPr marL="256032" lvl="0" indent="-256032">
              <a:buSzPct val="100000"/>
            </a:pPr>
            <a:r>
              <a:rPr lang="en-US" sz="2200" dirty="0"/>
              <a:t>To maximize your power, increase others’ dependence on you. For instance, increase your power in relation to your boss by developing a needed knowledge or skill for which there is no ready substitute.</a:t>
            </a:r>
          </a:p>
          <a:p>
            <a:pPr marL="256032" lvl="0" indent="-256032">
              <a:buSzPct val="100000"/>
            </a:pPr>
            <a:r>
              <a:rPr lang="en-US" sz="2200" dirty="0"/>
              <a:t>You will not be alone in attempting to build your power bases. Others, particularly employees and peers, will be seeking to increase your dependence on them, while you are trying to minimize it and increase their dependence on you. </a:t>
            </a:r>
          </a:p>
          <a:p>
            <a:pPr marL="256032" lvl="0" indent="-256032">
              <a:buSzPct val="100000"/>
            </a:pPr>
            <a:r>
              <a:rPr lang="en-US" sz="2200" dirty="0"/>
              <a:t>Try to avoid putting others in a position where they feel they have no power.</a:t>
            </a:r>
          </a:p>
        </p:txBody>
      </p:sp>
    </p:spTree>
    <p:extLst>
      <p:ext uri="{BB962C8B-B14F-4D97-AF65-F5344CB8AC3E}">
        <p14:creationId xmlns:p14="http://schemas.microsoft.com/office/powerpoint/2010/main" val="395208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(2 of 2)</a:t>
            </a:r>
            <a:endParaRPr lang="en-IN" sz="2000" b="0" dirty="0">
              <a:latin typeface="+mj-lt"/>
            </a:endParaRPr>
          </a:p>
        </p:txBody>
      </p:sp>
      <p:sp>
        <p:nvSpPr>
          <p:cNvPr id="4" name="Content Placeholder 3"/>
          <p:cNvSpPr>
            <a:spLocks noGrp="1"/>
          </p:cNvSpPr>
          <p:nvPr>
            <p:ph idx="1"/>
          </p:nvPr>
        </p:nvSpPr>
        <p:spPr>
          <a:xfrm>
            <a:off x="457200" y="1600200"/>
            <a:ext cx="7239000" cy="2438400"/>
          </a:xfrm>
        </p:spPr>
        <p:txBody>
          <a:bodyPr/>
          <a:lstStyle/>
          <a:p>
            <a:pPr marL="685800" lvl="0" indent="-685800" hangingPunct="0">
              <a:buClr>
                <a:schemeClr val="bg2"/>
              </a:buClr>
              <a:buSzPct val="100000"/>
              <a:buNone/>
            </a:pPr>
            <a:r>
              <a:rPr lang="en-US" sz="2400" b="1" dirty="0">
                <a:solidFill>
                  <a:srgbClr val="007FA3"/>
                </a:solidFill>
              </a:rPr>
              <a:t>11.5 </a:t>
            </a:r>
            <a:r>
              <a:rPr lang="en-US" sz="2400" dirty="0"/>
              <a:t>Identify the causes and consequences of abuse of power.</a:t>
            </a:r>
          </a:p>
          <a:p>
            <a:pPr marL="685800" lvl="0" indent="-685800" hangingPunct="0">
              <a:buClr>
                <a:schemeClr val="bg2"/>
              </a:buClr>
              <a:buSzPct val="100000"/>
              <a:buNone/>
            </a:pPr>
            <a:r>
              <a:rPr lang="en-US" sz="2400" b="1" dirty="0">
                <a:solidFill>
                  <a:srgbClr val="007FA3"/>
                </a:solidFill>
              </a:rPr>
              <a:t>11.6 </a:t>
            </a:r>
            <a:r>
              <a:rPr lang="en-US" sz="2400" dirty="0"/>
              <a:t>Describe how politics work in organizations.</a:t>
            </a:r>
          </a:p>
          <a:p>
            <a:pPr marL="685800" lvl="0" indent="-685800">
              <a:buClr>
                <a:schemeClr val="bg2"/>
              </a:buClr>
              <a:buSzPct val="100000"/>
              <a:buNone/>
            </a:pPr>
            <a:r>
              <a:rPr lang="en-US" sz="2400" b="1" dirty="0">
                <a:solidFill>
                  <a:srgbClr val="007FA3"/>
                </a:solidFill>
              </a:rPr>
              <a:t>11.7 </a:t>
            </a:r>
            <a:r>
              <a:rPr lang="en-US" sz="2400" dirty="0"/>
              <a:t>Identify the causes, consequences, and ethics of political behavior.</a:t>
            </a:r>
          </a:p>
        </p:txBody>
      </p:sp>
    </p:spTree>
    <p:extLst>
      <p:ext uri="{BB962C8B-B14F-4D97-AF65-F5344CB8AC3E}">
        <p14:creationId xmlns:p14="http://schemas.microsoft.com/office/powerpoint/2010/main" val="2379382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Implications for Managers </a:t>
            </a:r>
            <a:r>
              <a:rPr lang="en-US" sz="2000" b="0" dirty="0">
                <a:latin typeface="+mj-lt"/>
              </a:rPr>
              <a:t>(2 of 2)</a:t>
            </a:r>
            <a:r>
              <a:rPr lang="en-US" sz="3600" dirty="0">
                <a:latin typeface="+mj-lt"/>
              </a:rPr>
              <a:t> </a:t>
            </a:r>
            <a:endParaRPr lang="en-US" dirty="0">
              <a:latin typeface="+mj-lt"/>
            </a:endParaRPr>
          </a:p>
        </p:txBody>
      </p:sp>
      <p:sp>
        <p:nvSpPr>
          <p:cNvPr id="3" name="Content Placeholder 2"/>
          <p:cNvSpPr>
            <a:spLocks noGrp="1"/>
          </p:cNvSpPr>
          <p:nvPr>
            <p:ph idx="1"/>
          </p:nvPr>
        </p:nvSpPr>
        <p:spPr/>
        <p:txBody>
          <a:bodyPr/>
          <a:lstStyle/>
          <a:p>
            <a:pPr marL="256032" lvl="0" indent="-256032">
              <a:buSzPct val="100000"/>
            </a:pPr>
            <a:r>
              <a:rPr lang="en-US" sz="2200" dirty="0"/>
              <a:t>By assessing behavior in a political framework, you can better predict the actions of others and use that information to formulate political strategies that will gain advantages for you and your work unit.</a:t>
            </a:r>
          </a:p>
          <a:p>
            <a:pPr marL="256032" lvl="0" indent="-256032">
              <a:buSzPct val="100000"/>
            </a:pPr>
            <a:r>
              <a:rPr lang="en-US" sz="2200" dirty="0"/>
              <a:t>Consider that employees who have poor political skills or are unwilling to play the politics game generally relate perceived organizational politics to lower job satisfaction and self-reported performance, increased anxiety, and higher turnover. Therefore, if you are adept at organizational politics, help your employees understand the importance of becoming politically savvy.</a:t>
            </a:r>
          </a:p>
        </p:txBody>
      </p:sp>
    </p:spTree>
    <p:extLst>
      <p:ext uri="{BB962C8B-B14F-4D97-AF65-F5344CB8AC3E}">
        <p14:creationId xmlns:p14="http://schemas.microsoft.com/office/powerpoint/2010/main" val="1629075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(1 of 2)</a:t>
            </a:r>
            <a:endParaRPr lang="en-IN" sz="2000" b="0" dirty="0">
              <a:latin typeface="+mj-lt"/>
            </a:endParaRPr>
          </a:p>
        </p:txBody>
      </p:sp>
      <p:sp>
        <p:nvSpPr>
          <p:cNvPr id="4" name="Content Placeholder 3"/>
          <p:cNvSpPr>
            <a:spLocks noGrp="1"/>
          </p:cNvSpPr>
          <p:nvPr>
            <p:ph idx="1"/>
          </p:nvPr>
        </p:nvSpPr>
        <p:spPr>
          <a:xfrm>
            <a:off x="457200" y="1600200"/>
            <a:ext cx="7696200" cy="3505200"/>
          </a:xfrm>
        </p:spPr>
        <p:txBody>
          <a:bodyPr/>
          <a:lstStyle/>
          <a:p>
            <a:pPr marL="685800" lvl="0" indent="-685800" hangingPunct="0">
              <a:buClr>
                <a:schemeClr val="bg2"/>
              </a:buClr>
              <a:buSzPct val="100000"/>
              <a:buNone/>
            </a:pPr>
            <a:r>
              <a:rPr lang="en-US" sz="2400" b="1" dirty="0">
                <a:solidFill>
                  <a:srgbClr val="007FA3"/>
                </a:solidFill>
              </a:rPr>
              <a:t>11.1</a:t>
            </a:r>
            <a:r>
              <a:rPr lang="en-US" sz="2400" dirty="0"/>
              <a:t> Contrast leadership and power.</a:t>
            </a:r>
          </a:p>
          <a:p>
            <a:pPr marL="685800" lvl="0" indent="-685800" hangingPunct="0">
              <a:buClr>
                <a:schemeClr val="bg2"/>
              </a:buClr>
              <a:buSzPct val="100000"/>
              <a:buNone/>
            </a:pPr>
            <a:r>
              <a:rPr lang="en-US" sz="2400" b="1" dirty="0">
                <a:solidFill>
                  <a:srgbClr val="007FA3"/>
                </a:solidFill>
              </a:rPr>
              <a:t>11.2 </a:t>
            </a:r>
            <a:r>
              <a:rPr lang="en-US" sz="2400" dirty="0"/>
              <a:t>Explain the three bases of formal power and the two bases of personal power.</a:t>
            </a:r>
          </a:p>
          <a:p>
            <a:pPr marL="685800" lvl="0" indent="-685800" hangingPunct="0">
              <a:buClr>
                <a:schemeClr val="bg2"/>
              </a:buClr>
              <a:buSzPct val="100000"/>
              <a:buNone/>
            </a:pPr>
            <a:r>
              <a:rPr lang="en-US" sz="2400" b="1" dirty="0">
                <a:solidFill>
                  <a:srgbClr val="007FA3"/>
                </a:solidFill>
              </a:rPr>
              <a:t>11.3 </a:t>
            </a:r>
            <a:r>
              <a:rPr lang="en-US" sz="2400" dirty="0"/>
              <a:t>Explain the role of dependence in power relationships.</a:t>
            </a:r>
          </a:p>
          <a:p>
            <a:pPr marL="685800" lvl="0" indent="-685800" hangingPunct="0">
              <a:buClr>
                <a:schemeClr val="bg2"/>
              </a:buClr>
              <a:buSzPct val="100000"/>
              <a:buNone/>
            </a:pPr>
            <a:r>
              <a:rPr lang="en-US" sz="2400" b="1" dirty="0">
                <a:solidFill>
                  <a:srgbClr val="007FA3"/>
                </a:solidFill>
              </a:rPr>
              <a:t>11.4 </a:t>
            </a:r>
            <a:r>
              <a:rPr lang="en-US" sz="2400" dirty="0"/>
              <a:t>Identify power or influence tactics and their contingencies.</a:t>
            </a:r>
          </a:p>
        </p:txBody>
      </p:sp>
    </p:spTree>
    <p:extLst>
      <p:ext uri="{BB962C8B-B14F-4D97-AF65-F5344CB8AC3E}">
        <p14:creationId xmlns:p14="http://schemas.microsoft.com/office/powerpoint/2010/main" val="2810531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(2 of 2)</a:t>
            </a:r>
            <a:endParaRPr lang="en-IN" sz="2000" b="0" dirty="0">
              <a:latin typeface="+mj-lt"/>
            </a:endParaRPr>
          </a:p>
        </p:txBody>
      </p:sp>
      <p:sp>
        <p:nvSpPr>
          <p:cNvPr id="4" name="Content Placeholder 3"/>
          <p:cNvSpPr>
            <a:spLocks noGrp="1"/>
          </p:cNvSpPr>
          <p:nvPr>
            <p:ph idx="1"/>
          </p:nvPr>
        </p:nvSpPr>
        <p:spPr>
          <a:xfrm>
            <a:off x="457200" y="1600200"/>
            <a:ext cx="7239000" cy="2438400"/>
          </a:xfrm>
        </p:spPr>
        <p:txBody>
          <a:bodyPr/>
          <a:lstStyle/>
          <a:p>
            <a:pPr marL="685800" lvl="0" indent="-685800" hangingPunct="0">
              <a:buClr>
                <a:schemeClr val="bg2"/>
              </a:buClr>
              <a:buSzPct val="100000"/>
              <a:buNone/>
            </a:pPr>
            <a:r>
              <a:rPr lang="en-US" sz="2400" b="1" dirty="0">
                <a:solidFill>
                  <a:srgbClr val="007FA3"/>
                </a:solidFill>
              </a:rPr>
              <a:t>11.5 </a:t>
            </a:r>
            <a:r>
              <a:rPr lang="en-US" sz="2400" dirty="0"/>
              <a:t>Identify the causes and consequences of abuse of power.</a:t>
            </a:r>
          </a:p>
          <a:p>
            <a:pPr marL="685800" lvl="0" indent="-685800" hangingPunct="0">
              <a:buClr>
                <a:schemeClr val="bg2"/>
              </a:buClr>
              <a:buSzPct val="100000"/>
              <a:buNone/>
            </a:pPr>
            <a:r>
              <a:rPr lang="en-US" sz="2400" b="1" dirty="0">
                <a:solidFill>
                  <a:srgbClr val="007FA3"/>
                </a:solidFill>
              </a:rPr>
              <a:t>11.6 </a:t>
            </a:r>
            <a:r>
              <a:rPr lang="en-US" sz="2400" dirty="0"/>
              <a:t>Describe how politics work in organizations.</a:t>
            </a:r>
          </a:p>
          <a:p>
            <a:pPr marL="685800" lvl="0" indent="-685800">
              <a:buClr>
                <a:schemeClr val="bg2"/>
              </a:buClr>
              <a:buSzPct val="100000"/>
              <a:buNone/>
            </a:pPr>
            <a:r>
              <a:rPr lang="en-US" sz="2400" b="1" dirty="0">
                <a:solidFill>
                  <a:srgbClr val="007FA3"/>
                </a:solidFill>
              </a:rPr>
              <a:t>11.7 </a:t>
            </a:r>
            <a:r>
              <a:rPr lang="en-US" sz="2400" dirty="0"/>
              <a:t>Identify the causes, consequences, and ethics of political behavior.</a:t>
            </a:r>
          </a:p>
        </p:txBody>
      </p:sp>
    </p:spTree>
    <p:extLst>
      <p:ext uri="{BB962C8B-B14F-4D97-AF65-F5344CB8AC3E}">
        <p14:creationId xmlns:p14="http://schemas.microsoft.com/office/powerpoint/2010/main" val="3163541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ED204-8BC8-E042-BF6C-E7CAA5187016}"/>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F34E29AD-B6D2-B043-8A69-19B676CBD34A}"/>
              </a:ext>
            </a:extLst>
          </p:cNvPr>
          <p:cNvSpPr>
            <a:spLocks noGrp="1"/>
          </p:cNvSpPr>
          <p:nvPr>
            <p:ph idx="1"/>
          </p:nvPr>
        </p:nvSpPr>
        <p:spPr/>
        <p:txBody>
          <a:bodyPr/>
          <a:lstStyle/>
          <a:p>
            <a:pPr marL="0" indent="0">
              <a:buNone/>
            </a:pPr>
            <a:r>
              <a:rPr lang="en-US" sz="6600" dirty="0"/>
              <a:t>What types of power and politics are used in your organization?</a:t>
            </a:r>
          </a:p>
        </p:txBody>
      </p:sp>
    </p:spTree>
    <p:extLst>
      <p:ext uri="{BB962C8B-B14F-4D97-AF65-F5344CB8AC3E}">
        <p14:creationId xmlns:p14="http://schemas.microsoft.com/office/powerpoint/2010/main" val="372851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Define Power and Contrast Leadership and Power </a:t>
            </a:r>
            <a:r>
              <a:rPr lang="en-US" sz="2000" b="0" dirty="0">
                <a:latin typeface="+mj-lt"/>
              </a:rPr>
              <a:t>(1 of 2)</a:t>
            </a:r>
          </a:p>
        </p:txBody>
      </p:sp>
      <p:sp>
        <p:nvSpPr>
          <p:cNvPr id="3" name="Content Placeholder 2"/>
          <p:cNvSpPr>
            <a:spLocks noGrp="1"/>
          </p:cNvSpPr>
          <p:nvPr>
            <p:ph idx="1"/>
          </p:nvPr>
        </p:nvSpPr>
        <p:spPr>
          <a:xfrm>
            <a:off x="457200" y="1600200"/>
            <a:ext cx="7924800" cy="4525963"/>
          </a:xfrm>
        </p:spPr>
        <p:txBody>
          <a:bodyPr/>
          <a:lstStyle/>
          <a:p>
            <a:pPr marL="256032" indent="-256032">
              <a:buSzPct val="100000"/>
            </a:pPr>
            <a:r>
              <a:rPr lang="en-US" sz="2400" b="1" dirty="0">
                <a:cs typeface="Arial" charset="0"/>
              </a:rPr>
              <a:t>Power </a:t>
            </a:r>
            <a:r>
              <a:rPr lang="en-US" sz="2400" dirty="0">
                <a:cs typeface="Arial" charset="0"/>
              </a:rPr>
              <a:t>refers to a capacity that A has to influence the behavior of B, so that B acts in accordance with A’s wishes.</a:t>
            </a:r>
          </a:p>
          <a:p>
            <a:pPr marL="740664" lvl="1"/>
            <a:r>
              <a:rPr lang="en-US" sz="2400" dirty="0">
                <a:cs typeface="Arial" charset="0"/>
              </a:rPr>
              <a:t>Power may exist but not be used.</a:t>
            </a:r>
          </a:p>
          <a:p>
            <a:pPr marL="256032" indent="-256032">
              <a:buSzPct val="100000"/>
            </a:pPr>
            <a:r>
              <a:rPr lang="en-US" sz="2400" dirty="0">
                <a:cs typeface="Arial" charset="0"/>
              </a:rPr>
              <a:t>Probably the most important aspect of power is that it is a function of </a:t>
            </a:r>
            <a:r>
              <a:rPr lang="en-US" sz="2400" b="1" dirty="0">
                <a:cs typeface="Arial" charset="0"/>
              </a:rPr>
              <a:t>dependence</a:t>
            </a:r>
            <a:r>
              <a:rPr lang="en-US" sz="2400" dirty="0">
                <a:cs typeface="Arial" charset="0"/>
              </a:rPr>
              <a:t>.</a:t>
            </a:r>
          </a:p>
          <a:p>
            <a:pPr lvl="1" indent="-256032">
              <a:buSzPct val="100000"/>
            </a:pPr>
            <a:r>
              <a:rPr lang="en-US" sz="2400" dirty="0">
                <a:cs typeface="Arial" charset="0"/>
              </a:rPr>
              <a:t>A person can have power over you only if he or she controls something you desire.</a:t>
            </a:r>
            <a:endParaRPr lang="en-US" sz="2400" dirty="0"/>
          </a:p>
        </p:txBody>
      </p:sp>
    </p:spTree>
    <p:extLst>
      <p:ext uri="{BB962C8B-B14F-4D97-AF65-F5344CB8AC3E}">
        <p14:creationId xmlns:p14="http://schemas.microsoft.com/office/powerpoint/2010/main" val="239160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Define Power and Contrast Leadership and Power </a:t>
            </a:r>
            <a:r>
              <a:rPr lang="en-US" sz="2000" b="0" dirty="0">
                <a:latin typeface="+mj-lt"/>
              </a:rPr>
              <a:t>(2 of 2)</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Leaders use power as a means of attaining group goals.</a:t>
            </a:r>
          </a:p>
          <a:p>
            <a:pPr marL="740664" lvl="1" indent="-279400"/>
            <a:r>
              <a:rPr lang="en-US" sz="2400" dirty="0">
                <a:cs typeface="Arial" charset="0"/>
              </a:rPr>
              <a:t>Goal compatibility</a:t>
            </a:r>
          </a:p>
          <a:p>
            <a:pPr lvl="2"/>
            <a:r>
              <a:rPr lang="en-US" sz="2400" dirty="0">
                <a:cs typeface="Arial" charset="0"/>
              </a:rPr>
              <a:t>Power does not require goal compatibility, merely dependence.</a:t>
            </a:r>
          </a:p>
          <a:p>
            <a:pPr marL="740664" lvl="1"/>
            <a:r>
              <a:rPr lang="en-US" sz="2400" dirty="0">
                <a:cs typeface="Arial" charset="0"/>
              </a:rPr>
              <a:t>The direction of influence.</a:t>
            </a:r>
          </a:p>
          <a:p>
            <a:pPr lvl="2"/>
            <a:r>
              <a:rPr lang="en-US" sz="2400" dirty="0">
                <a:cs typeface="Arial" charset="0"/>
              </a:rPr>
              <a:t>Leadership focuses on the downward influence on one’s followers.</a:t>
            </a:r>
          </a:p>
          <a:p>
            <a:pPr marL="740664" lvl="1"/>
            <a:r>
              <a:rPr lang="en-US" sz="2400" dirty="0">
                <a:cs typeface="Arial" charset="0"/>
              </a:rPr>
              <a:t>Leadership research emphasizes style.</a:t>
            </a:r>
            <a:endParaRPr lang="en-US" sz="2400" dirty="0"/>
          </a:p>
        </p:txBody>
      </p:sp>
    </p:spTree>
    <p:extLst>
      <p:ext uri="{BB962C8B-B14F-4D97-AF65-F5344CB8AC3E}">
        <p14:creationId xmlns:p14="http://schemas.microsoft.com/office/powerpoint/2010/main" val="188878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Explain Formal Power and Personal Power </a:t>
            </a:r>
            <a:r>
              <a:rPr lang="en-US" sz="2000" b="0" dirty="0">
                <a:latin typeface="+mj-lt"/>
              </a:rPr>
              <a:t>(1 of 2)</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Formal Power</a:t>
            </a:r>
          </a:p>
          <a:p>
            <a:pPr marL="740664" lvl="1"/>
            <a:r>
              <a:rPr lang="en-US" sz="2400" b="1" dirty="0">
                <a:cs typeface="Arial" charset="0"/>
              </a:rPr>
              <a:t>Coercive Power</a:t>
            </a:r>
          </a:p>
          <a:p>
            <a:pPr marL="740664" lvl="1"/>
            <a:r>
              <a:rPr lang="en-US" sz="2400" b="1" dirty="0">
                <a:cs typeface="Arial" charset="0"/>
              </a:rPr>
              <a:t>Reward Power</a:t>
            </a:r>
          </a:p>
          <a:p>
            <a:pPr marL="740664" lvl="1"/>
            <a:r>
              <a:rPr lang="en-US" sz="2400" b="1" dirty="0">
                <a:cs typeface="Arial" charset="0"/>
              </a:rPr>
              <a:t>Legitimate Power</a:t>
            </a:r>
          </a:p>
          <a:p>
            <a:pPr marL="256032" indent="-256032">
              <a:buSzPct val="100000"/>
            </a:pPr>
            <a:r>
              <a:rPr lang="en-US" sz="2400" dirty="0">
                <a:cs typeface="Arial" charset="0"/>
              </a:rPr>
              <a:t>Personal Power</a:t>
            </a:r>
          </a:p>
          <a:p>
            <a:pPr marL="740664" lvl="1"/>
            <a:r>
              <a:rPr lang="en-US" sz="2400" b="1" dirty="0">
                <a:cs typeface="Arial" charset="0"/>
              </a:rPr>
              <a:t>Expert Power</a:t>
            </a:r>
          </a:p>
          <a:p>
            <a:pPr marL="740664" lvl="1"/>
            <a:r>
              <a:rPr lang="en-US" sz="2400" b="1" dirty="0">
                <a:cs typeface="Arial" charset="0"/>
              </a:rPr>
              <a:t>Referent Power</a:t>
            </a:r>
            <a:endParaRPr lang="en-US" sz="2400" dirty="0"/>
          </a:p>
        </p:txBody>
      </p:sp>
    </p:spTree>
    <p:extLst>
      <p:ext uri="{BB962C8B-B14F-4D97-AF65-F5344CB8AC3E}">
        <p14:creationId xmlns:p14="http://schemas.microsoft.com/office/powerpoint/2010/main" val="45492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Explain Formal Power and Personal Power </a:t>
            </a:r>
            <a:r>
              <a:rPr lang="en-US" sz="2000" b="0" dirty="0">
                <a:latin typeface="+mj-lt"/>
              </a:rPr>
              <a:t>(2 of 2)</a:t>
            </a:r>
          </a:p>
        </p:txBody>
      </p:sp>
      <p:sp>
        <p:nvSpPr>
          <p:cNvPr id="3" name="Content Placeholder 2"/>
          <p:cNvSpPr>
            <a:spLocks noGrp="1"/>
          </p:cNvSpPr>
          <p:nvPr>
            <p:ph idx="1"/>
          </p:nvPr>
        </p:nvSpPr>
        <p:spPr>
          <a:xfrm>
            <a:off x="457200" y="1600200"/>
            <a:ext cx="7924800" cy="4525963"/>
          </a:xfrm>
        </p:spPr>
        <p:txBody>
          <a:bodyPr/>
          <a:lstStyle/>
          <a:p>
            <a:pPr marL="256032" indent="-256032">
              <a:buSzPct val="100000"/>
            </a:pPr>
            <a:r>
              <a:rPr lang="en-US" sz="2400" dirty="0"/>
              <a:t>Which Bases of Power Are Most Effective?</a:t>
            </a:r>
          </a:p>
          <a:p>
            <a:pPr marL="740664" lvl="1" indent="-283464"/>
            <a:r>
              <a:rPr lang="en-US" sz="2400" dirty="0"/>
              <a:t>Personal sources are most effective.</a:t>
            </a:r>
          </a:p>
          <a:p>
            <a:pPr marL="740664" lvl="1" indent="-283464"/>
            <a:r>
              <a:rPr lang="en-US" sz="2400" dirty="0"/>
              <a:t>Both expert and referent power are positively related to employees’ satisfaction with supervision, their organizational commitment, and their performance, whereas reward and legitimate power seem to be unrelated to these outcomes.</a:t>
            </a:r>
          </a:p>
          <a:p>
            <a:pPr marL="740664" lvl="1" indent="-283464"/>
            <a:r>
              <a:rPr lang="en-US" sz="2400" dirty="0"/>
              <a:t>Coercive power can be damaging.</a:t>
            </a:r>
          </a:p>
        </p:txBody>
      </p:sp>
    </p:spTree>
    <p:extLst>
      <p:ext uri="{BB962C8B-B14F-4D97-AF65-F5344CB8AC3E}">
        <p14:creationId xmlns:p14="http://schemas.microsoft.com/office/powerpoint/2010/main" val="136014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467600" cy="1097280"/>
          </a:xfrm>
        </p:spPr>
        <p:txBody>
          <a:bodyPr/>
          <a:lstStyle/>
          <a:p>
            <a:r>
              <a:rPr lang="en-US" sz="3600" dirty="0">
                <a:latin typeface="+mj-lt"/>
              </a:rPr>
              <a:t>Explain the Role of Dependence in Power Relationships </a:t>
            </a:r>
            <a:r>
              <a:rPr lang="en-US" sz="2000" b="0" dirty="0">
                <a:latin typeface="+mj-lt"/>
              </a:rPr>
              <a:t>(1 of 3)</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The General Dependency Postulate</a:t>
            </a:r>
          </a:p>
          <a:p>
            <a:pPr marL="740664" lvl="1"/>
            <a:r>
              <a:rPr lang="en-US" sz="2400" dirty="0">
                <a:cs typeface="Arial" charset="0"/>
              </a:rPr>
              <a:t>When you possess anything others require but that you alone control, you make them dependent upon you and, therefore, you gain power over them.</a:t>
            </a:r>
          </a:p>
          <a:p>
            <a:pPr marL="740664" lvl="1"/>
            <a:r>
              <a:rPr lang="en-US" sz="2400" dirty="0">
                <a:cs typeface="Arial" charset="0"/>
              </a:rPr>
              <a:t>Dependence, then, is inversely proportional to the alternative sources of supply.</a:t>
            </a:r>
            <a:endParaRPr lang="en-US" sz="2400" dirty="0"/>
          </a:p>
        </p:txBody>
      </p:sp>
    </p:spTree>
    <p:extLst>
      <p:ext uri="{BB962C8B-B14F-4D97-AF65-F5344CB8AC3E}">
        <p14:creationId xmlns:p14="http://schemas.microsoft.com/office/powerpoint/2010/main" val="148272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391400" cy="1097280"/>
          </a:xfrm>
        </p:spPr>
        <p:txBody>
          <a:bodyPr/>
          <a:lstStyle/>
          <a:p>
            <a:r>
              <a:rPr lang="en-US" sz="3600" dirty="0">
                <a:latin typeface="+mj-lt"/>
              </a:rPr>
              <a:t>Explain the Role of Dependence in Power Relationships </a:t>
            </a:r>
            <a:r>
              <a:rPr lang="en-US" sz="2000" b="0" dirty="0">
                <a:latin typeface="+mj-lt"/>
              </a:rPr>
              <a:t>(2 of 3)</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What Creates Dependence?</a:t>
            </a:r>
          </a:p>
          <a:p>
            <a:pPr marL="740664" lvl="1"/>
            <a:r>
              <a:rPr lang="en-US" sz="2400" dirty="0">
                <a:cs typeface="Arial" charset="0"/>
              </a:rPr>
              <a:t>Importance</a:t>
            </a:r>
          </a:p>
          <a:p>
            <a:pPr marL="740664" lvl="1"/>
            <a:r>
              <a:rPr lang="en-US" sz="2400" dirty="0">
                <a:cs typeface="Arial" charset="0"/>
              </a:rPr>
              <a:t>Scarcity</a:t>
            </a:r>
          </a:p>
          <a:p>
            <a:pPr marL="740664" lvl="1"/>
            <a:r>
              <a:rPr lang="en-US" sz="2400" dirty="0">
                <a:cs typeface="Arial" charset="0"/>
              </a:rPr>
              <a:t>Nonsubstitutability</a:t>
            </a:r>
            <a:endParaRPr lang="en-US" sz="2400" dirty="0"/>
          </a:p>
        </p:txBody>
      </p:sp>
    </p:spTree>
    <p:extLst>
      <p:ext uri="{BB962C8B-B14F-4D97-AF65-F5344CB8AC3E}">
        <p14:creationId xmlns:p14="http://schemas.microsoft.com/office/powerpoint/2010/main" val="19802131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15871a46a9ab1a1e4bda3294cc835c408d6d2e"/>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4803</TotalTime>
  <Words>6996</Words>
  <Application>Microsoft Macintosh PowerPoint</Application>
  <PresentationFormat>On-screen Show (4:3)</PresentationFormat>
  <Paragraphs>348</Paragraphs>
  <Slides>33</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Times New Roman</vt:lpstr>
      <vt:lpstr>Verdana</vt:lpstr>
      <vt:lpstr>Wingdings</vt:lpstr>
      <vt:lpstr>508 Lecture</vt:lpstr>
      <vt:lpstr>Organizational Behavior</vt:lpstr>
      <vt:lpstr>Learning Objectives (1 of 2)</vt:lpstr>
      <vt:lpstr>Learning Objectives (2 of 2)</vt:lpstr>
      <vt:lpstr>Define Power and Contrast Leadership and Power (1 of 2)</vt:lpstr>
      <vt:lpstr>Define Power and Contrast Leadership and Power (2 of 2)</vt:lpstr>
      <vt:lpstr>Explain Formal Power and Personal Power (1 of 2)</vt:lpstr>
      <vt:lpstr>Explain Formal Power and Personal Power (2 of 2)</vt:lpstr>
      <vt:lpstr>Explain the Role of Dependence in Power Relationships (1 of 3)</vt:lpstr>
      <vt:lpstr>Explain the Role of Dependence in Power Relationships (2 of 3)</vt:lpstr>
      <vt:lpstr>Explain the Role of Dependence in Power Relationships (3 of 3)</vt:lpstr>
      <vt:lpstr>Identify Power or Influence Tactics and their Contingencies</vt:lpstr>
      <vt:lpstr>Identify Nine Power or Influence Tactics and their Contingencies (1 of 4)</vt:lpstr>
      <vt:lpstr>Identify Nine Power or Influence Tactics and their Contingencies (2 of 4)</vt:lpstr>
      <vt:lpstr>Identify Nine Power or Influence Tactics and their Contingencies (3 of 4)</vt:lpstr>
      <vt:lpstr>Identify Nine Power or Influence Tactics and their Contingencies (4 of 4)</vt:lpstr>
      <vt:lpstr>Causes and Consequences of Abuse of Power (1 of 4)</vt:lpstr>
      <vt:lpstr>Causes and Consequences of Abuse of Power (2 of 4)</vt:lpstr>
      <vt:lpstr>Causes and Consequences of Abuse of Power (3 of 4)</vt:lpstr>
      <vt:lpstr>Causes and Consequences of Abuse of Power (4 of 4)</vt:lpstr>
      <vt:lpstr>Describe How Politics Work in Organizations (1 of 2)</vt:lpstr>
      <vt:lpstr>Describe How Politics Work in Organizations (2 of 2)</vt:lpstr>
      <vt:lpstr>Causes and Consequences of Political Behavior (1 of 7)</vt:lpstr>
      <vt:lpstr>Causes and Consequences of Political Behavior (2 of 7)</vt:lpstr>
      <vt:lpstr>Causes and Consequences of Political Behavior (3 of 7)</vt:lpstr>
      <vt:lpstr>Causes and Consequences of Political Behavior (4 of 7)</vt:lpstr>
      <vt:lpstr>Causes and Consequences of Political Behavior (5 of 7)</vt:lpstr>
      <vt:lpstr>Causes and Consequences of Political Behavior (6 of 7)</vt:lpstr>
      <vt:lpstr>Causes and Consequences of Political Behavior (7 of 7)</vt:lpstr>
      <vt:lpstr>Implications for Managers (1 of 2)</vt:lpstr>
      <vt:lpstr>Implications for Managers (2 of 2) </vt:lpstr>
      <vt:lpstr>Learning Objectives (1 of 2)</vt:lpstr>
      <vt:lpstr>Learning Objectives (2 of 2)</vt:lpstr>
      <vt:lpstr>Questions?</vt:lpstr>
    </vt:vector>
  </TitlesOfParts>
  <Company>Cenveo Publisher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Behavior, Eighteenth Edition</dc:title>
  <dc:subject>Chapter 13:  Power and Politics</dc:subject>
  <dc:creator>Stephen P. Robbins and Timothy A. Judge</dc:creator>
  <cp:keywords>Organizational Behavior</cp:keywords>
  <cp:lastModifiedBy>Dr. Dieter Thom</cp:lastModifiedBy>
  <cp:revision>1183</cp:revision>
  <dcterms:created xsi:type="dcterms:W3CDTF">2014-07-14T20:04:21Z</dcterms:created>
  <dcterms:modified xsi:type="dcterms:W3CDTF">2021-02-22T09:13:30Z</dcterms:modified>
  <cp:category>Organizational Behavior</cp:category>
</cp:coreProperties>
</file>